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256" r:id="rId2"/>
    <p:sldId id="956" r:id="rId3"/>
    <p:sldId id="952" r:id="rId4"/>
    <p:sldId id="969" r:id="rId5"/>
    <p:sldId id="945" r:id="rId6"/>
    <p:sldId id="957" r:id="rId7"/>
    <p:sldId id="260" r:id="rId8"/>
    <p:sldId id="971" r:id="rId9"/>
    <p:sldId id="980" r:id="rId10"/>
    <p:sldId id="437" r:id="rId11"/>
    <p:sldId id="966" r:id="rId12"/>
    <p:sldId id="951" r:id="rId13"/>
    <p:sldId id="979" r:id="rId14"/>
    <p:sldId id="959" r:id="rId15"/>
    <p:sldId id="950" r:id="rId16"/>
    <p:sldId id="960" r:id="rId17"/>
    <p:sldId id="961" r:id="rId18"/>
    <p:sldId id="967" r:id="rId19"/>
    <p:sldId id="954" r:id="rId20"/>
    <p:sldId id="973" r:id="rId21"/>
    <p:sldId id="974" r:id="rId22"/>
    <p:sldId id="962" r:id="rId23"/>
    <p:sldId id="976" r:id="rId24"/>
    <p:sldId id="981" r:id="rId25"/>
    <p:sldId id="982" r:id="rId26"/>
    <p:sldId id="949" r:id="rId27"/>
    <p:sldId id="958" r:id="rId28"/>
    <p:sldId id="968" r:id="rId29"/>
    <p:sldId id="965" r:id="rId30"/>
    <p:sldId id="975"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85ADCC9-D3AE-8049-CF80-E676948712EE}" name="Kasule, Faizo [GENGM]" initials="FK" userId="S::fkasule@iastate.edu::d53412f5-45cf-4ec7-930a-be073bed9427" providerId="AD"/>
  <p188:author id="{4473FECA-8B93-660A-F267-401BDB2E8E69}" name="Kofi Antwi Appiagyei" initials="KA" userId="025ec3908a74d6fb"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F3221E-56D5-4568-B928-518AE26457AE}" v="3" dt="2025-05-09T17:37:29.425"/>
    <p1510:client id="{2199CFCC-390B-4E48-AA04-01A615C64907}" v="2" dt="2025-05-07T17:57:40.960"/>
    <p1510:client id="{CE9E5EC6-6CF1-42B1-8DB0-FF706E68E72D}" v="8" dt="2025-05-07T17:43:41.8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0" d="100"/>
          <a:sy n="60" d="100"/>
        </p:scale>
        <p:origin x="96" y="1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8/10/relationships/authors" Target="authors.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beda, Lucky K [GENGM]" userId="1P7JoLZ7sdc0VLt7aEYsJMW2dd2LsHLG7cdRvNULB3Q=" providerId="None" clId="Web-{CE9E5EC6-6CF1-42B1-8DB0-FF706E68E72D}"/>
    <pc:docChg chg="addSld delSld modSld">
      <pc:chgData name="Gbeda, Lucky K [GENGM]" userId="1P7JoLZ7sdc0VLt7aEYsJMW2dd2LsHLG7cdRvNULB3Q=" providerId="None" clId="Web-{CE9E5EC6-6CF1-42B1-8DB0-FF706E68E72D}" dt="2025-05-07T17:43:41.847" v="7" actId="1076"/>
      <pc:docMkLst>
        <pc:docMk/>
      </pc:docMkLst>
      <pc:sldChg chg="modSp">
        <pc:chgData name="Gbeda, Lucky K [GENGM]" userId="1P7JoLZ7sdc0VLt7aEYsJMW2dd2LsHLG7cdRvNULB3Q=" providerId="None" clId="Web-{CE9E5EC6-6CF1-42B1-8DB0-FF706E68E72D}" dt="2025-05-07T17:43:41.847" v="7" actId="1076"/>
        <pc:sldMkLst>
          <pc:docMk/>
          <pc:sldMk cId="3301764140" sldId="958"/>
        </pc:sldMkLst>
        <pc:picChg chg="mod">
          <ac:chgData name="Gbeda, Lucky K [GENGM]" userId="1P7JoLZ7sdc0VLt7aEYsJMW2dd2LsHLG7cdRvNULB3Q=" providerId="None" clId="Web-{CE9E5EC6-6CF1-42B1-8DB0-FF706E68E72D}" dt="2025-05-07T17:43:41.847" v="7" actId="1076"/>
          <ac:picMkLst>
            <pc:docMk/>
            <pc:sldMk cId="3301764140" sldId="958"/>
            <ac:picMk id="7" creationId="{1FD0BEF6-6B0E-8386-F739-DCE83C2030B5}"/>
          </ac:picMkLst>
        </pc:picChg>
      </pc:sldChg>
      <pc:sldChg chg="del">
        <pc:chgData name="Gbeda, Lucky K [GENGM]" userId="1P7JoLZ7sdc0VLt7aEYsJMW2dd2LsHLG7cdRvNULB3Q=" providerId="None" clId="Web-{CE9E5EC6-6CF1-42B1-8DB0-FF706E68E72D}" dt="2025-05-07T17:42:35.611" v="1"/>
        <pc:sldMkLst>
          <pc:docMk/>
          <pc:sldMk cId="2784394404" sldId="977"/>
        </pc:sldMkLst>
      </pc:sldChg>
      <pc:sldChg chg="del">
        <pc:chgData name="Gbeda, Lucky K [GENGM]" userId="1P7JoLZ7sdc0VLt7aEYsJMW2dd2LsHLG7cdRvNULB3Q=" providerId="None" clId="Web-{CE9E5EC6-6CF1-42B1-8DB0-FF706E68E72D}" dt="2025-05-07T17:43:04.425" v="3"/>
        <pc:sldMkLst>
          <pc:docMk/>
          <pc:sldMk cId="1666143923" sldId="978"/>
        </pc:sldMkLst>
      </pc:sldChg>
      <pc:sldChg chg="add">
        <pc:chgData name="Gbeda, Lucky K [GENGM]" userId="1P7JoLZ7sdc0VLt7aEYsJMW2dd2LsHLG7cdRvNULB3Q=" providerId="None" clId="Web-{CE9E5EC6-6CF1-42B1-8DB0-FF706E68E72D}" dt="2025-05-07T17:42:22.189" v="0"/>
        <pc:sldMkLst>
          <pc:docMk/>
          <pc:sldMk cId="3584302182" sldId="981"/>
        </pc:sldMkLst>
      </pc:sldChg>
      <pc:sldChg chg="add">
        <pc:chgData name="Gbeda, Lucky K [GENGM]" userId="1P7JoLZ7sdc0VLt7aEYsJMW2dd2LsHLG7cdRvNULB3Q=" providerId="None" clId="Web-{CE9E5EC6-6CF1-42B1-8DB0-FF706E68E72D}" dt="2025-05-07T17:43:00.659" v="2"/>
        <pc:sldMkLst>
          <pc:docMk/>
          <pc:sldMk cId="1902501141" sldId="982"/>
        </pc:sldMkLst>
      </pc:sldChg>
    </pc:docChg>
  </pc:docChgLst>
  <pc:docChgLst>
    <pc:chgData name="Lakpa Sherpa" userId="/8IFwDdlRvu8GbwU9y6tNPfr4osAXPazZ6bg5wamUEU=" providerId="None" clId="Web-{12F3221E-56D5-4568-B928-518AE26457AE}"/>
    <pc:docChg chg="modSld">
      <pc:chgData name="Lakpa Sherpa" userId="/8IFwDdlRvu8GbwU9y6tNPfr4osAXPazZ6bg5wamUEU=" providerId="None" clId="Web-{12F3221E-56D5-4568-B928-518AE26457AE}" dt="2025-05-09T17:37:29.425" v="2" actId="20577"/>
      <pc:docMkLst>
        <pc:docMk/>
      </pc:docMkLst>
      <pc:sldChg chg="modSp">
        <pc:chgData name="Lakpa Sherpa" userId="/8IFwDdlRvu8GbwU9y6tNPfr4osAXPazZ6bg5wamUEU=" providerId="None" clId="Web-{12F3221E-56D5-4568-B928-518AE26457AE}" dt="2025-05-09T17:37:29.425" v="2" actId="20577"/>
        <pc:sldMkLst>
          <pc:docMk/>
          <pc:sldMk cId="3777672677" sldId="437"/>
        </pc:sldMkLst>
        <pc:spChg chg="mod">
          <ac:chgData name="Lakpa Sherpa" userId="/8IFwDdlRvu8GbwU9y6tNPfr4osAXPazZ6bg5wamUEU=" providerId="None" clId="Web-{12F3221E-56D5-4568-B928-518AE26457AE}" dt="2025-05-09T17:37:29.425" v="2" actId="20577"/>
          <ac:spMkLst>
            <pc:docMk/>
            <pc:sldMk cId="3777672677" sldId="437"/>
            <ac:spMk id="3" creationId="{C4020BA4-DE37-3E8B-F699-CBA9AB54F15B}"/>
          </ac:spMkLst>
        </pc:spChg>
      </pc:sldChg>
    </pc:docChg>
  </pc:docChgLst>
  <pc:docChgLst>
    <pc:chgData name="Gbeda, Lucky K [GENGM]" userId="1P7JoLZ7sdc0VLt7aEYsJMW2dd2LsHLG7cdRvNULB3Q=" providerId="None" clId="Web-{2199CFCC-390B-4E48-AA04-01A615C64907}"/>
    <pc:docChg chg="addSld delSld">
      <pc:chgData name="Gbeda, Lucky K [GENGM]" userId="1P7JoLZ7sdc0VLt7aEYsJMW2dd2LsHLG7cdRvNULB3Q=" providerId="None" clId="Web-{2199CFCC-390B-4E48-AA04-01A615C64907}" dt="2025-05-07T17:57:40.960" v="1"/>
      <pc:docMkLst>
        <pc:docMk/>
      </pc:docMkLst>
      <pc:sldChg chg="add del">
        <pc:chgData name="Gbeda, Lucky K [GENGM]" userId="1P7JoLZ7sdc0VLt7aEYsJMW2dd2LsHLG7cdRvNULB3Q=" providerId="None" clId="Web-{2199CFCC-390B-4E48-AA04-01A615C64907}" dt="2025-05-07T17:57:40.960" v="1"/>
        <pc:sldMkLst>
          <pc:docMk/>
          <pc:sldMk cId="2784394404" sldId="977"/>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E6B0F8A-3FD6-4388-A043-5D6D9D46ADA3}" type="doc">
      <dgm:prSet loTypeId="urn:microsoft.com/office/officeart/2016/7/layout/RepeatingBendingProcessNew" loCatId="process" qsTypeId="urn:microsoft.com/office/officeart/2005/8/quickstyle/simple1" qsCatId="simple" csTypeId="urn:microsoft.com/office/officeart/2005/8/colors/colorful1" csCatId="colorful"/>
      <dgm:spPr/>
      <dgm:t>
        <a:bodyPr/>
        <a:lstStyle/>
        <a:p>
          <a:endParaRPr lang="en-US"/>
        </a:p>
      </dgm:t>
    </dgm:pt>
    <dgm:pt modelId="{935E7908-353A-461E-9887-24067BDED86A}">
      <dgm:prSet/>
      <dgm:spPr/>
      <dgm:t>
        <a:bodyPr/>
        <a:lstStyle/>
        <a:p>
          <a:r>
            <a:rPr lang="en-US"/>
            <a:t>Background</a:t>
          </a:r>
        </a:p>
      </dgm:t>
    </dgm:pt>
    <dgm:pt modelId="{C141E936-DEB8-4E4F-9AE6-F139D6F93244}" type="parTrans" cxnId="{0B14ECFF-0FC9-4570-9E52-DA241B67D5C5}">
      <dgm:prSet/>
      <dgm:spPr/>
      <dgm:t>
        <a:bodyPr/>
        <a:lstStyle/>
        <a:p>
          <a:endParaRPr lang="en-US"/>
        </a:p>
      </dgm:t>
    </dgm:pt>
    <dgm:pt modelId="{4B5CE63A-3634-4CC5-AB02-F8BBE23BEA4A}" type="sibTrans" cxnId="{0B14ECFF-0FC9-4570-9E52-DA241B67D5C5}">
      <dgm:prSet/>
      <dgm:spPr/>
      <dgm:t>
        <a:bodyPr/>
        <a:lstStyle/>
        <a:p>
          <a:endParaRPr lang="en-US"/>
        </a:p>
      </dgm:t>
    </dgm:pt>
    <dgm:pt modelId="{23B8F8B7-6052-4D2A-ABC6-6A24DFA52E5E}">
      <dgm:prSet/>
      <dgm:spPr/>
      <dgm:t>
        <a:bodyPr/>
        <a:lstStyle/>
        <a:p>
          <a:r>
            <a:rPr lang="en-US"/>
            <a:t>Introduction to </a:t>
          </a:r>
          <a:r>
            <a:rPr lang="en-US" i="1"/>
            <a:t>Agrobacterium tumefaciens</a:t>
          </a:r>
          <a:r>
            <a:rPr lang="en-US"/>
            <a:t> </a:t>
          </a:r>
        </a:p>
      </dgm:t>
    </dgm:pt>
    <dgm:pt modelId="{B735D91A-739B-4445-8230-4DFA95F1B994}" type="parTrans" cxnId="{D94DE9F6-ABB0-4DCF-81EB-71DF684E12F7}">
      <dgm:prSet/>
      <dgm:spPr/>
      <dgm:t>
        <a:bodyPr/>
        <a:lstStyle/>
        <a:p>
          <a:endParaRPr lang="en-US"/>
        </a:p>
      </dgm:t>
    </dgm:pt>
    <dgm:pt modelId="{C2CB9CDF-F607-4C96-B719-1565C4D86D07}" type="sibTrans" cxnId="{D94DE9F6-ABB0-4DCF-81EB-71DF684E12F7}">
      <dgm:prSet/>
      <dgm:spPr/>
      <dgm:t>
        <a:bodyPr/>
        <a:lstStyle/>
        <a:p>
          <a:endParaRPr lang="en-US"/>
        </a:p>
      </dgm:t>
    </dgm:pt>
    <dgm:pt modelId="{E095E30F-A803-4A32-A8AA-1B656BAB2D3D}">
      <dgm:prSet/>
      <dgm:spPr/>
      <dgm:t>
        <a:bodyPr/>
        <a:lstStyle/>
        <a:p>
          <a:r>
            <a:rPr lang="en-US"/>
            <a:t>Biological question under investigation</a:t>
          </a:r>
        </a:p>
      </dgm:t>
    </dgm:pt>
    <dgm:pt modelId="{05BF9800-69BD-45CC-9ACE-57780A50583B}" type="parTrans" cxnId="{512A02B2-4CA1-4461-A3F5-7D4A73BACDEB}">
      <dgm:prSet/>
      <dgm:spPr/>
      <dgm:t>
        <a:bodyPr/>
        <a:lstStyle/>
        <a:p>
          <a:endParaRPr lang="en-US"/>
        </a:p>
      </dgm:t>
    </dgm:pt>
    <dgm:pt modelId="{A82C0858-A019-4860-93E4-51491C177559}" type="sibTrans" cxnId="{512A02B2-4CA1-4461-A3F5-7D4A73BACDEB}">
      <dgm:prSet/>
      <dgm:spPr/>
      <dgm:t>
        <a:bodyPr/>
        <a:lstStyle/>
        <a:p>
          <a:endParaRPr lang="en-US"/>
        </a:p>
      </dgm:t>
    </dgm:pt>
    <dgm:pt modelId="{608F3CBF-6A07-435D-A1A0-587B9213F314}">
      <dgm:prSet/>
      <dgm:spPr/>
      <dgm:t>
        <a:bodyPr/>
        <a:lstStyle/>
        <a:p>
          <a:r>
            <a:rPr lang="en-US"/>
            <a:t>Aim and specific objectives</a:t>
          </a:r>
        </a:p>
      </dgm:t>
    </dgm:pt>
    <dgm:pt modelId="{54F1EA50-41A0-4282-8389-E903E9D71159}" type="parTrans" cxnId="{8F6C1A24-3692-4EB2-BFC7-A4A809870CAA}">
      <dgm:prSet/>
      <dgm:spPr/>
      <dgm:t>
        <a:bodyPr/>
        <a:lstStyle/>
        <a:p>
          <a:endParaRPr lang="en-US"/>
        </a:p>
      </dgm:t>
    </dgm:pt>
    <dgm:pt modelId="{9ABAD7EB-AEC4-4AF4-8607-D7C354A9A654}" type="sibTrans" cxnId="{8F6C1A24-3692-4EB2-BFC7-A4A809870CAA}">
      <dgm:prSet/>
      <dgm:spPr/>
      <dgm:t>
        <a:bodyPr/>
        <a:lstStyle/>
        <a:p>
          <a:endParaRPr lang="en-US"/>
        </a:p>
      </dgm:t>
    </dgm:pt>
    <dgm:pt modelId="{06D67C00-120F-4E29-8668-1E9753E8DAA0}">
      <dgm:prSet/>
      <dgm:spPr/>
      <dgm:t>
        <a:bodyPr/>
        <a:lstStyle/>
        <a:p>
          <a:r>
            <a:rPr lang="en-US"/>
            <a:t>Workflow methodology (Group vs Paper)</a:t>
          </a:r>
        </a:p>
      </dgm:t>
    </dgm:pt>
    <dgm:pt modelId="{8974DE91-8B5E-4B7D-AF60-001C43BDAFA4}" type="parTrans" cxnId="{127E7A70-D684-4B5B-B7AE-1962BEDB5C59}">
      <dgm:prSet/>
      <dgm:spPr/>
      <dgm:t>
        <a:bodyPr/>
        <a:lstStyle/>
        <a:p>
          <a:endParaRPr lang="en-US"/>
        </a:p>
      </dgm:t>
    </dgm:pt>
    <dgm:pt modelId="{86E0D21C-BE7D-4AA2-9458-ACE1FD9A75D3}" type="sibTrans" cxnId="{127E7A70-D684-4B5B-B7AE-1962BEDB5C59}">
      <dgm:prSet/>
      <dgm:spPr/>
      <dgm:t>
        <a:bodyPr/>
        <a:lstStyle/>
        <a:p>
          <a:endParaRPr lang="en-US"/>
        </a:p>
      </dgm:t>
    </dgm:pt>
    <dgm:pt modelId="{D9DC3AD5-70F6-4018-8EF5-CDA912D19FD7}">
      <dgm:prSet/>
      <dgm:spPr/>
      <dgm:t>
        <a:bodyPr/>
        <a:lstStyle/>
        <a:p>
          <a:r>
            <a:rPr lang="en-US"/>
            <a:t>RNA seq pipeline</a:t>
          </a:r>
        </a:p>
      </dgm:t>
    </dgm:pt>
    <dgm:pt modelId="{BA1E4D4F-F727-481E-BB3A-8D58BCFC4C9C}" type="parTrans" cxnId="{FD23E14A-3203-48C8-9177-DDFDE41DD1B8}">
      <dgm:prSet/>
      <dgm:spPr/>
      <dgm:t>
        <a:bodyPr/>
        <a:lstStyle/>
        <a:p>
          <a:endParaRPr lang="en-US"/>
        </a:p>
      </dgm:t>
    </dgm:pt>
    <dgm:pt modelId="{EC34AD45-C564-4E5D-87A2-6537C83B291D}" type="sibTrans" cxnId="{FD23E14A-3203-48C8-9177-DDFDE41DD1B8}">
      <dgm:prSet/>
      <dgm:spPr/>
      <dgm:t>
        <a:bodyPr/>
        <a:lstStyle/>
        <a:p>
          <a:endParaRPr lang="en-US"/>
        </a:p>
      </dgm:t>
    </dgm:pt>
    <dgm:pt modelId="{E3755093-70FC-4CC2-BF31-A695EBF5036F}">
      <dgm:prSet/>
      <dgm:spPr/>
      <dgm:t>
        <a:bodyPr/>
        <a:lstStyle/>
        <a:p>
          <a:r>
            <a:rPr lang="en-US"/>
            <a:t>Overview of the group documents</a:t>
          </a:r>
        </a:p>
      </dgm:t>
    </dgm:pt>
    <dgm:pt modelId="{0B55F5C0-42DC-49B4-BA7D-4D3621E608B4}" type="parTrans" cxnId="{CF660D0B-20ED-4159-9FC6-974DA77B88EA}">
      <dgm:prSet/>
      <dgm:spPr/>
      <dgm:t>
        <a:bodyPr/>
        <a:lstStyle/>
        <a:p>
          <a:endParaRPr lang="en-US"/>
        </a:p>
      </dgm:t>
    </dgm:pt>
    <dgm:pt modelId="{866676DE-81F9-443C-8371-B1A5F7A3EE02}" type="sibTrans" cxnId="{CF660D0B-20ED-4159-9FC6-974DA77B88EA}">
      <dgm:prSet/>
      <dgm:spPr/>
      <dgm:t>
        <a:bodyPr/>
        <a:lstStyle/>
        <a:p>
          <a:endParaRPr lang="en-US"/>
        </a:p>
      </dgm:t>
    </dgm:pt>
    <dgm:pt modelId="{3CB1EEEE-A8EB-46F8-BDAD-0E6613DE1F41}">
      <dgm:prSet/>
      <dgm:spPr/>
      <dgm:t>
        <a:bodyPr/>
        <a:lstStyle/>
        <a:p>
          <a:r>
            <a:rPr lang="en-US"/>
            <a:t>Results comparison</a:t>
          </a:r>
        </a:p>
      </dgm:t>
    </dgm:pt>
    <dgm:pt modelId="{ACA9FA09-DDFC-43F0-A07D-D5FEAF7ADC20}" type="parTrans" cxnId="{861FB64E-2C61-4261-A29D-0E2B1B6B3CF3}">
      <dgm:prSet/>
      <dgm:spPr/>
      <dgm:t>
        <a:bodyPr/>
        <a:lstStyle/>
        <a:p>
          <a:endParaRPr lang="en-US"/>
        </a:p>
      </dgm:t>
    </dgm:pt>
    <dgm:pt modelId="{3BA34552-6790-42EC-A0CF-2A28597E85F6}" type="sibTrans" cxnId="{861FB64E-2C61-4261-A29D-0E2B1B6B3CF3}">
      <dgm:prSet/>
      <dgm:spPr/>
      <dgm:t>
        <a:bodyPr/>
        <a:lstStyle/>
        <a:p>
          <a:endParaRPr lang="en-US"/>
        </a:p>
      </dgm:t>
    </dgm:pt>
    <dgm:pt modelId="{8EA59536-B084-415C-AE69-011B5C8EC68F}">
      <dgm:prSet/>
      <dgm:spPr/>
      <dgm:t>
        <a:bodyPr/>
        <a:lstStyle/>
        <a:p>
          <a:r>
            <a:rPr lang="en-US"/>
            <a:t>Conclusion</a:t>
          </a:r>
        </a:p>
      </dgm:t>
    </dgm:pt>
    <dgm:pt modelId="{5B8E24D7-7110-48D4-B224-CFF2B6AD94B1}" type="parTrans" cxnId="{2DBFB7BB-9563-4B60-940B-9F57EE7C1AC3}">
      <dgm:prSet/>
      <dgm:spPr/>
      <dgm:t>
        <a:bodyPr/>
        <a:lstStyle/>
        <a:p>
          <a:endParaRPr lang="en-US"/>
        </a:p>
      </dgm:t>
    </dgm:pt>
    <dgm:pt modelId="{DC001614-1430-45AA-9684-5FA7682884B5}" type="sibTrans" cxnId="{2DBFB7BB-9563-4B60-940B-9F57EE7C1AC3}">
      <dgm:prSet/>
      <dgm:spPr/>
      <dgm:t>
        <a:bodyPr/>
        <a:lstStyle/>
        <a:p>
          <a:endParaRPr lang="en-US"/>
        </a:p>
      </dgm:t>
    </dgm:pt>
    <dgm:pt modelId="{464CE2C0-37C8-41D0-9B1B-348EC0FD1710}" type="pres">
      <dgm:prSet presAssocID="{CE6B0F8A-3FD6-4388-A043-5D6D9D46ADA3}" presName="Name0" presStyleCnt="0">
        <dgm:presLayoutVars>
          <dgm:dir/>
          <dgm:resizeHandles val="exact"/>
        </dgm:presLayoutVars>
      </dgm:prSet>
      <dgm:spPr/>
    </dgm:pt>
    <dgm:pt modelId="{71AA276F-BD6C-4D40-97AC-7D850AF381A4}" type="pres">
      <dgm:prSet presAssocID="{935E7908-353A-461E-9887-24067BDED86A}" presName="node" presStyleLbl="node1" presStyleIdx="0" presStyleCnt="9">
        <dgm:presLayoutVars>
          <dgm:bulletEnabled val="1"/>
        </dgm:presLayoutVars>
      </dgm:prSet>
      <dgm:spPr/>
    </dgm:pt>
    <dgm:pt modelId="{4357044A-CF2E-45B2-A8C7-9EB2CC42C1F8}" type="pres">
      <dgm:prSet presAssocID="{4B5CE63A-3634-4CC5-AB02-F8BBE23BEA4A}" presName="sibTrans" presStyleLbl="sibTrans1D1" presStyleIdx="0" presStyleCnt="8"/>
      <dgm:spPr/>
    </dgm:pt>
    <dgm:pt modelId="{4E25F44E-4E4B-457C-88B1-6931ABEBB323}" type="pres">
      <dgm:prSet presAssocID="{4B5CE63A-3634-4CC5-AB02-F8BBE23BEA4A}" presName="connectorText" presStyleLbl="sibTrans1D1" presStyleIdx="0" presStyleCnt="8"/>
      <dgm:spPr/>
    </dgm:pt>
    <dgm:pt modelId="{3F7E0F9A-D958-42C5-AEB3-D0EACB1F7B64}" type="pres">
      <dgm:prSet presAssocID="{23B8F8B7-6052-4D2A-ABC6-6A24DFA52E5E}" presName="node" presStyleLbl="node1" presStyleIdx="1" presStyleCnt="9">
        <dgm:presLayoutVars>
          <dgm:bulletEnabled val="1"/>
        </dgm:presLayoutVars>
      </dgm:prSet>
      <dgm:spPr/>
    </dgm:pt>
    <dgm:pt modelId="{454D8243-A444-41AB-A2BA-2278FA5C932E}" type="pres">
      <dgm:prSet presAssocID="{C2CB9CDF-F607-4C96-B719-1565C4D86D07}" presName="sibTrans" presStyleLbl="sibTrans1D1" presStyleIdx="1" presStyleCnt="8"/>
      <dgm:spPr/>
    </dgm:pt>
    <dgm:pt modelId="{6B921282-7FA6-486E-8369-3C3877404023}" type="pres">
      <dgm:prSet presAssocID="{C2CB9CDF-F607-4C96-B719-1565C4D86D07}" presName="connectorText" presStyleLbl="sibTrans1D1" presStyleIdx="1" presStyleCnt="8"/>
      <dgm:spPr/>
    </dgm:pt>
    <dgm:pt modelId="{4FA487E9-D582-4FB1-8115-7601A1CB85E6}" type="pres">
      <dgm:prSet presAssocID="{E095E30F-A803-4A32-A8AA-1B656BAB2D3D}" presName="node" presStyleLbl="node1" presStyleIdx="2" presStyleCnt="9">
        <dgm:presLayoutVars>
          <dgm:bulletEnabled val="1"/>
        </dgm:presLayoutVars>
      </dgm:prSet>
      <dgm:spPr/>
    </dgm:pt>
    <dgm:pt modelId="{B5A621CC-29C6-42DA-98DB-A74E06CF2303}" type="pres">
      <dgm:prSet presAssocID="{A82C0858-A019-4860-93E4-51491C177559}" presName="sibTrans" presStyleLbl="sibTrans1D1" presStyleIdx="2" presStyleCnt="8"/>
      <dgm:spPr/>
    </dgm:pt>
    <dgm:pt modelId="{CB4005C9-25A8-4EA2-973D-33945862B0DD}" type="pres">
      <dgm:prSet presAssocID="{A82C0858-A019-4860-93E4-51491C177559}" presName="connectorText" presStyleLbl="sibTrans1D1" presStyleIdx="2" presStyleCnt="8"/>
      <dgm:spPr/>
    </dgm:pt>
    <dgm:pt modelId="{DD9A4239-3378-493B-B1F4-6462E0A7025F}" type="pres">
      <dgm:prSet presAssocID="{608F3CBF-6A07-435D-A1A0-587B9213F314}" presName="node" presStyleLbl="node1" presStyleIdx="3" presStyleCnt="9">
        <dgm:presLayoutVars>
          <dgm:bulletEnabled val="1"/>
        </dgm:presLayoutVars>
      </dgm:prSet>
      <dgm:spPr/>
    </dgm:pt>
    <dgm:pt modelId="{57CA3D3C-DF52-45B2-B7DD-A24A4299EBAA}" type="pres">
      <dgm:prSet presAssocID="{9ABAD7EB-AEC4-4AF4-8607-D7C354A9A654}" presName="sibTrans" presStyleLbl="sibTrans1D1" presStyleIdx="3" presStyleCnt="8"/>
      <dgm:spPr/>
    </dgm:pt>
    <dgm:pt modelId="{9C0A1656-A273-4890-8C8E-D9098133AB84}" type="pres">
      <dgm:prSet presAssocID="{9ABAD7EB-AEC4-4AF4-8607-D7C354A9A654}" presName="connectorText" presStyleLbl="sibTrans1D1" presStyleIdx="3" presStyleCnt="8"/>
      <dgm:spPr/>
    </dgm:pt>
    <dgm:pt modelId="{A7900586-734B-4717-8097-C58D4207C2FB}" type="pres">
      <dgm:prSet presAssocID="{06D67C00-120F-4E29-8668-1E9753E8DAA0}" presName="node" presStyleLbl="node1" presStyleIdx="4" presStyleCnt="9">
        <dgm:presLayoutVars>
          <dgm:bulletEnabled val="1"/>
        </dgm:presLayoutVars>
      </dgm:prSet>
      <dgm:spPr/>
    </dgm:pt>
    <dgm:pt modelId="{6E3BC38E-2C4C-41BB-B272-8C071E8AA8BA}" type="pres">
      <dgm:prSet presAssocID="{86E0D21C-BE7D-4AA2-9458-ACE1FD9A75D3}" presName="sibTrans" presStyleLbl="sibTrans1D1" presStyleIdx="4" presStyleCnt="8"/>
      <dgm:spPr/>
    </dgm:pt>
    <dgm:pt modelId="{17F100A7-C7D4-4886-AAB0-4E06A7E20178}" type="pres">
      <dgm:prSet presAssocID="{86E0D21C-BE7D-4AA2-9458-ACE1FD9A75D3}" presName="connectorText" presStyleLbl="sibTrans1D1" presStyleIdx="4" presStyleCnt="8"/>
      <dgm:spPr/>
    </dgm:pt>
    <dgm:pt modelId="{BF753A85-2734-4C93-83F3-8E71BB8AEA9B}" type="pres">
      <dgm:prSet presAssocID="{D9DC3AD5-70F6-4018-8EF5-CDA912D19FD7}" presName="node" presStyleLbl="node1" presStyleIdx="5" presStyleCnt="9">
        <dgm:presLayoutVars>
          <dgm:bulletEnabled val="1"/>
        </dgm:presLayoutVars>
      </dgm:prSet>
      <dgm:spPr/>
    </dgm:pt>
    <dgm:pt modelId="{4B3940D5-745C-470A-A1B5-714CD44882B1}" type="pres">
      <dgm:prSet presAssocID="{EC34AD45-C564-4E5D-87A2-6537C83B291D}" presName="sibTrans" presStyleLbl="sibTrans1D1" presStyleIdx="5" presStyleCnt="8"/>
      <dgm:spPr/>
    </dgm:pt>
    <dgm:pt modelId="{B08E3876-17A8-4692-AD15-939F24DFB0B4}" type="pres">
      <dgm:prSet presAssocID="{EC34AD45-C564-4E5D-87A2-6537C83B291D}" presName="connectorText" presStyleLbl="sibTrans1D1" presStyleIdx="5" presStyleCnt="8"/>
      <dgm:spPr/>
    </dgm:pt>
    <dgm:pt modelId="{A9B13DD9-3EFF-40F3-BC91-CDDFA5AAB4CA}" type="pres">
      <dgm:prSet presAssocID="{E3755093-70FC-4CC2-BF31-A695EBF5036F}" presName="node" presStyleLbl="node1" presStyleIdx="6" presStyleCnt="9">
        <dgm:presLayoutVars>
          <dgm:bulletEnabled val="1"/>
        </dgm:presLayoutVars>
      </dgm:prSet>
      <dgm:spPr/>
    </dgm:pt>
    <dgm:pt modelId="{6A389420-925E-41A9-ABDE-F6AFDB498E1E}" type="pres">
      <dgm:prSet presAssocID="{866676DE-81F9-443C-8371-B1A5F7A3EE02}" presName="sibTrans" presStyleLbl="sibTrans1D1" presStyleIdx="6" presStyleCnt="8"/>
      <dgm:spPr/>
    </dgm:pt>
    <dgm:pt modelId="{97EF6036-EA66-4F52-9D2B-0D449A1E496F}" type="pres">
      <dgm:prSet presAssocID="{866676DE-81F9-443C-8371-B1A5F7A3EE02}" presName="connectorText" presStyleLbl="sibTrans1D1" presStyleIdx="6" presStyleCnt="8"/>
      <dgm:spPr/>
    </dgm:pt>
    <dgm:pt modelId="{C4362ED9-10F8-4FD8-A226-B3DA33E83F75}" type="pres">
      <dgm:prSet presAssocID="{3CB1EEEE-A8EB-46F8-BDAD-0E6613DE1F41}" presName="node" presStyleLbl="node1" presStyleIdx="7" presStyleCnt="9">
        <dgm:presLayoutVars>
          <dgm:bulletEnabled val="1"/>
        </dgm:presLayoutVars>
      </dgm:prSet>
      <dgm:spPr/>
    </dgm:pt>
    <dgm:pt modelId="{3EAAEDF7-63CD-40ED-9395-F0376A7B8EEA}" type="pres">
      <dgm:prSet presAssocID="{3BA34552-6790-42EC-A0CF-2A28597E85F6}" presName="sibTrans" presStyleLbl="sibTrans1D1" presStyleIdx="7" presStyleCnt="8"/>
      <dgm:spPr/>
    </dgm:pt>
    <dgm:pt modelId="{C8921A6A-387E-4E85-9A25-121DF6E1FE4D}" type="pres">
      <dgm:prSet presAssocID="{3BA34552-6790-42EC-A0CF-2A28597E85F6}" presName="connectorText" presStyleLbl="sibTrans1D1" presStyleIdx="7" presStyleCnt="8"/>
      <dgm:spPr/>
    </dgm:pt>
    <dgm:pt modelId="{07FB3BCD-D12C-42B1-9743-CE3D6BE2A56B}" type="pres">
      <dgm:prSet presAssocID="{8EA59536-B084-415C-AE69-011B5C8EC68F}" presName="node" presStyleLbl="node1" presStyleIdx="8" presStyleCnt="9">
        <dgm:presLayoutVars>
          <dgm:bulletEnabled val="1"/>
        </dgm:presLayoutVars>
      </dgm:prSet>
      <dgm:spPr/>
    </dgm:pt>
  </dgm:ptLst>
  <dgm:cxnLst>
    <dgm:cxn modelId="{DA17E008-C907-4DE4-B71A-27CB48B246BD}" type="presOf" srcId="{C2CB9CDF-F607-4C96-B719-1565C4D86D07}" destId="{6B921282-7FA6-486E-8369-3C3877404023}" srcOrd="1" destOrd="0" presId="urn:microsoft.com/office/officeart/2016/7/layout/RepeatingBendingProcessNew"/>
    <dgm:cxn modelId="{CF660D0B-20ED-4159-9FC6-974DA77B88EA}" srcId="{CE6B0F8A-3FD6-4388-A043-5D6D9D46ADA3}" destId="{E3755093-70FC-4CC2-BF31-A695EBF5036F}" srcOrd="6" destOrd="0" parTransId="{0B55F5C0-42DC-49B4-BA7D-4D3621E608B4}" sibTransId="{866676DE-81F9-443C-8371-B1A5F7A3EE02}"/>
    <dgm:cxn modelId="{0E5CA91C-7230-4E3E-BDB8-3C1CC27D6FB9}" type="presOf" srcId="{4B5CE63A-3634-4CC5-AB02-F8BBE23BEA4A}" destId="{4E25F44E-4E4B-457C-88B1-6931ABEBB323}" srcOrd="1" destOrd="0" presId="urn:microsoft.com/office/officeart/2016/7/layout/RepeatingBendingProcessNew"/>
    <dgm:cxn modelId="{7927211E-8E5E-46D8-9A7C-8F3477E11EAA}" type="presOf" srcId="{3BA34552-6790-42EC-A0CF-2A28597E85F6}" destId="{C8921A6A-387E-4E85-9A25-121DF6E1FE4D}" srcOrd="1" destOrd="0" presId="urn:microsoft.com/office/officeart/2016/7/layout/RepeatingBendingProcessNew"/>
    <dgm:cxn modelId="{8F6C1A24-3692-4EB2-BFC7-A4A809870CAA}" srcId="{CE6B0F8A-3FD6-4388-A043-5D6D9D46ADA3}" destId="{608F3CBF-6A07-435D-A1A0-587B9213F314}" srcOrd="3" destOrd="0" parTransId="{54F1EA50-41A0-4282-8389-E903E9D71159}" sibTransId="{9ABAD7EB-AEC4-4AF4-8607-D7C354A9A654}"/>
    <dgm:cxn modelId="{1F81AA24-56DE-432B-8EB8-C00DB102CE49}" type="presOf" srcId="{86E0D21C-BE7D-4AA2-9458-ACE1FD9A75D3}" destId="{17F100A7-C7D4-4886-AAB0-4E06A7E20178}" srcOrd="1" destOrd="0" presId="urn:microsoft.com/office/officeart/2016/7/layout/RepeatingBendingProcessNew"/>
    <dgm:cxn modelId="{CFEC1540-87B1-4AED-9BC6-36C33A3E12C1}" type="presOf" srcId="{CE6B0F8A-3FD6-4388-A043-5D6D9D46ADA3}" destId="{464CE2C0-37C8-41D0-9B1B-348EC0FD1710}" srcOrd="0" destOrd="0" presId="urn:microsoft.com/office/officeart/2016/7/layout/RepeatingBendingProcessNew"/>
    <dgm:cxn modelId="{DAAA5A5C-74CC-4C9A-ACA1-E09286133388}" type="presOf" srcId="{A82C0858-A019-4860-93E4-51491C177559}" destId="{B5A621CC-29C6-42DA-98DB-A74E06CF2303}" srcOrd="0" destOrd="0" presId="urn:microsoft.com/office/officeart/2016/7/layout/RepeatingBendingProcessNew"/>
    <dgm:cxn modelId="{6E6E816A-1DAF-4211-BF63-300517BB25DC}" type="presOf" srcId="{EC34AD45-C564-4E5D-87A2-6537C83B291D}" destId="{4B3940D5-745C-470A-A1B5-714CD44882B1}" srcOrd="0" destOrd="0" presId="urn:microsoft.com/office/officeart/2016/7/layout/RepeatingBendingProcessNew"/>
    <dgm:cxn modelId="{FD23E14A-3203-48C8-9177-DDFDE41DD1B8}" srcId="{CE6B0F8A-3FD6-4388-A043-5D6D9D46ADA3}" destId="{D9DC3AD5-70F6-4018-8EF5-CDA912D19FD7}" srcOrd="5" destOrd="0" parTransId="{BA1E4D4F-F727-481E-BB3A-8D58BCFC4C9C}" sibTransId="{EC34AD45-C564-4E5D-87A2-6537C83B291D}"/>
    <dgm:cxn modelId="{861FB64E-2C61-4261-A29D-0E2B1B6B3CF3}" srcId="{CE6B0F8A-3FD6-4388-A043-5D6D9D46ADA3}" destId="{3CB1EEEE-A8EB-46F8-BDAD-0E6613DE1F41}" srcOrd="7" destOrd="0" parTransId="{ACA9FA09-DDFC-43F0-A07D-D5FEAF7ADC20}" sibTransId="{3BA34552-6790-42EC-A0CF-2A28597E85F6}"/>
    <dgm:cxn modelId="{3D04864F-F187-4A0A-B302-61C581380573}" type="presOf" srcId="{EC34AD45-C564-4E5D-87A2-6537C83B291D}" destId="{B08E3876-17A8-4692-AD15-939F24DFB0B4}" srcOrd="1" destOrd="0" presId="urn:microsoft.com/office/officeart/2016/7/layout/RepeatingBendingProcessNew"/>
    <dgm:cxn modelId="{75D07350-D982-4338-9F85-B742D7F851C8}" type="presOf" srcId="{4B5CE63A-3634-4CC5-AB02-F8BBE23BEA4A}" destId="{4357044A-CF2E-45B2-A8C7-9EB2CC42C1F8}" srcOrd="0" destOrd="0" presId="urn:microsoft.com/office/officeart/2016/7/layout/RepeatingBendingProcessNew"/>
    <dgm:cxn modelId="{127E7A70-D684-4B5B-B7AE-1962BEDB5C59}" srcId="{CE6B0F8A-3FD6-4388-A043-5D6D9D46ADA3}" destId="{06D67C00-120F-4E29-8668-1E9753E8DAA0}" srcOrd="4" destOrd="0" parTransId="{8974DE91-8B5E-4B7D-AF60-001C43BDAFA4}" sibTransId="{86E0D21C-BE7D-4AA2-9458-ACE1FD9A75D3}"/>
    <dgm:cxn modelId="{EDFD4E56-8E82-495D-9055-41989CBA6285}" type="presOf" srcId="{9ABAD7EB-AEC4-4AF4-8607-D7C354A9A654}" destId="{57CA3D3C-DF52-45B2-B7DD-A24A4299EBAA}" srcOrd="0" destOrd="0" presId="urn:microsoft.com/office/officeart/2016/7/layout/RepeatingBendingProcessNew"/>
    <dgm:cxn modelId="{08E4FC57-46CA-478C-B53B-3DF255FBE07A}" type="presOf" srcId="{3BA34552-6790-42EC-A0CF-2A28597E85F6}" destId="{3EAAEDF7-63CD-40ED-9395-F0376A7B8EEA}" srcOrd="0" destOrd="0" presId="urn:microsoft.com/office/officeart/2016/7/layout/RepeatingBendingProcessNew"/>
    <dgm:cxn modelId="{6B2A0179-33DA-447A-8DFB-DA5540205664}" type="presOf" srcId="{608F3CBF-6A07-435D-A1A0-587B9213F314}" destId="{DD9A4239-3378-493B-B1F4-6462E0A7025F}" srcOrd="0" destOrd="0" presId="urn:microsoft.com/office/officeart/2016/7/layout/RepeatingBendingProcessNew"/>
    <dgm:cxn modelId="{E66AF981-0127-4C42-992B-9593098DD02C}" type="presOf" srcId="{E095E30F-A803-4A32-A8AA-1B656BAB2D3D}" destId="{4FA487E9-D582-4FB1-8115-7601A1CB85E6}" srcOrd="0" destOrd="0" presId="urn:microsoft.com/office/officeart/2016/7/layout/RepeatingBendingProcessNew"/>
    <dgm:cxn modelId="{DE3BC59A-F4CB-47D9-9698-B00A276BA44E}" type="presOf" srcId="{A82C0858-A019-4860-93E4-51491C177559}" destId="{CB4005C9-25A8-4EA2-973D-33945862B0DD}" srcOrd="1" destOrd="0" presId="urn:microsoft.com/office/officeart/2016/7/layout/RepeatingBendingProcessNew"/>
    <dgm:cxn modelId="{BA5B0FA2-46BB-4C00-BF06-F0D806765C3B}" type="presOf" srcId="{06D67C00-120F-4E29-8668-1E9753E8DAA0}" destId="{A7900586-734B-4717-8097-C58D4207C2FB}" srcOrd="0" destOrd="0" presId="urn:microsoft.com/office/officeart/2016/7/layout/RepeatingBendingProcessNew"/>
    <dgm:cxn modelId="{512A02B2-4CA1-4461-A3F5-7D4A73BACDEB}" srcId="{CE6B0F8A-3FD6-4388-A043-5D6D9D46ADA3}" destId="{E095E30F-A803-4A32-A8AA-1B656BAB2D3D}" srcOrd="2" destOrd="0" parTransId="{05BF9800-69BD-45CC-9ACE-57780A50583B}" sibTransId="{A82C0858-A019-4860-93E4-51491C177559}"/>
    <dgm:cxn modelId="{B8BD9AB2-3C3B-4B98-A491-32DD718082BC}" type="presOf" srcId="{3CB1EEEE-A8EB-46F8-BDAD-0E6613DE1F41}" destId="{C4362ED9-10F8-4FD8-A226-B3DA33E83F75}" srcOrd="0" destOrd="0" presId="urn:microsoft.com/office/officeart/2016/7/layout/RepeatingBendingProcessNew"/>
    <dgm:cxn modelId="{2DBFB7BB-9563-4B60-940B-9F57EE7C1AC3}" srcId="{CE6B0F8A-3FD6-4388-A043-5D6D9D46ADA3}" destId="{8EA59536-B084-415C-AE69-011B5C8EC68F}" srcOrd="8" destOrd="0" parTransId="{5B8E24D7-7110-48D4-B224-CFF2B6AD94B1}" sibTransId="{DC001614-1430-45AA-9684-5FA7682884B5}"/>
    <dgm:cxn modelId="{9A35EFBE-520F-44F5-81D9-90A6B1179684}" type="presOf" srcId="{866676DE-81F9-443C-8371-B1A5F7A3EE02}" destId="{97EF6036-EA66-4F52-9D2B-0D449A1E496F}" srcOrd="1" destOrd="0" presId="urn:microsoft.com/office/officeart/2016/7/layout/RepeatingBendingProcessNew"/>
    <dgm:cxn modelId="{F03A46C9-AE19-46C9-BBF2-C2447E043ABE}" type="presOf" srcId="{9ABAD7EB-AEC4-4AF4-8607-D7C354A9A654}" destId="{9C0A1656-A273-4890-8C8E-D9098133AB84}" srcOrd="1" destOrd="0" presId="urn:microsoft.com/office/officeart/2016/7/layout/RepeatingBendingProcessNew"/>
    <dgm:cxn modelId="{3460F3D1-89C8-4D32-A50A-EA65C175219D}" type="presOf" srcId="{935E7908-353A-461E-9887-24067BDED86A}" destId="{71AA276F-BD6C-4D40-97AC-7D850AF381A4}" srcOrd="0" destOrd="0" presId="urn:microsoft.com/office/officeart/2016/7/layout/RepeatingBendingProcessNew"/>
    <dgm:cxn modelId="{0F9B9DD3-443A-4535-8D52-520678178F7D}" type="presOf" srcId="{86E0D21C-BE7D-4AA2-9458-ACE1FD9A75D3}" destId="{6E3BC38E-2C4C-41BB-B272-8C071E8AA8BA}" srcOrd="0" destOrd="0" presId="urn:microsoft.com/office/officeart/2016/7/layout/RepeatingBendingProcessNew"/>
    <dgm:cxn modelId="{677422D5-9609-45F4-90F2-AEA7520C85B0}" type="presOf" srcId="{C2CB9CDF-F607-4C96-B719-1565C4D86D07}" destId="{454D8243-A444-41AB-A2BA-2278FA5C932E}" srcOrd="0" destOrd="0" presId="urn:microsoft.com/office/officeart/2016/7/layout/RepeatingBendingProcessNew"/>
    <dgm:cxn modelId="{5F23E3D8-765E-4B81-9769-D487CE4E48F9}" type="presOf" srcId="{23B8F8B7-6052-4D2A-ABC6-6A24DFA52E5E}" destId="{3F7E0F9A-D958-42C5-AEB3-D0EACB1F7B64}" srcOrd="0" destOrd="0" presId="urn:microsoft.com/office/officeart/2016/7/layout/RepeatingBendingProcessNew"/>
    <dgm:cxn modelId="{7DB13DE9-D251-4E9A-A68C-74E111C7D0E4}" type="presOf" srcId="{D9DC3AD5-70F6-4018-8EF5-CDA912D19FD7}" destId="{BF753A85-2734-4C93-83F3-8E71BB8AEA9B}" srcOrd="0" destOrd="0" presId="urn:microsoft.com/office/officeart/2016/7/layout/RepeatingBendingProcessNew"/>
    <dgm:cxn modelId="{9C7E3BF6-08C2-448D-A2AD-20A986BBE530}" type="presOf" srcId="{8EA59536-B084-415C-AE69-011B5C8EC68F}" destId="{07FB3BCD-D12C-42B1-9743-CE3D6BE2A56B}" srcOrd="0" destOrd="0" presId="urn:microsoft.com/office/officeart/2016/7/layout/RepeatingBendingProcessNew"/>
    <dgm:cxn modelId="{D94DE9F6-ABB0-4DCF-81EB-71DF684E12F7}" srcId="{CE6B0F8A-3FD6-4388-A043-5D6D9D46ADA3}" destId="{23B8F8B7-6052-4D2A-ABC6-6A24DFA52E5E}" srcOrd="1" destOrd="0" parTransId="{B735D91A-739B-4445-8230-4DFA95F1B994}" sibTransId="{C2CB9CDF-F607-4C96-B719-1565C4D86D07}"/>
    <dgm:cxn modelId="{411CF1F6-CC5D-4B63-8CD6-17275BB413D8}" type="presOf" srcId="{E3755093-70FC-4CC2-BF31-A695EBF5036F}" destId="{A9B13DD9-3EFF-40F3-BC91-CDDFA5AAB4CA}" srcOrd="0" destOrd="0" presId="urn:microsoft.com/office/officeart/2016/7/layout/RepeatingBendingProcessNew"/>
    <dgm:cxn modelId="{0B14ECFF-0FC9-4570-9E52-DA241B67D5C5}" srcId="{CE6B0F8A-3FD6-4388-A043-5D6D9D46ADA3}" destId="{935E7908-353A-461E-9887-24067BDED86A}" srcOrd="0" destOrd="0" parTransId="{C141E936-DEB8-4E4F-9AE6-F139D6F93244}" sibTransId="{4B5CE63A-3634-4CC5-AB02-F8BBE23BEA4A}"/>
    <dgm:cxn modelId="{F1D1F5FF-6284-411F-9EF6-ADF204FE5CCE}" type="presOf" srcId="{866676DE-81F9-443C-8371-B1A5F7A3EE02}" destId="{6A389420-925E-41A9-ABDE-F6AFDB498E1E}" srcOrd="0" destOrd="0" presId="urn:microsoft.com/office/officeart/2016/7/layout/RepeatingBendingProcessNew"/>
    <dgm:cxn modelId="{7A2ACB5C-B298-444E-BD70-94C12E27DACD}" type="presParOf" srcId="{464CE2C0-37C8-41D0-9B1B-348EC0FD1710}" destId="{71AA276F-BD6C-4D40-97AC-7D850AF381A4}" srcOrd="0" destOrd="0" presId="urn:microsoft.com/office/officeart/2016/7/layout/RepeatingBendingProcessNew"/>
    <dgm:cxn modelId="{30F50B3B-507B-4C8A-83A9-ED3A3175E71B}" type="presParOf" srcId="{464CE2C0-37C8-41D0-9B1B-348EC0FD1710}" destId="{4357044A-CF2E-45B2-A8C7-9EB2CC42C1F8}" srcOrd="1" destOrd="0" presId="urn:microsoft.com/office/officeart/2016/7/layout/RepeatingBendingProcessNew"/>
    <dgm:cxn modelId="{C00FBE9A-1B2C-41BE-85CC-9338CFF8DA7E}" type="presParOf" srcId="{4357044A-CF2E-45B2-A8C7-9EB2CC42C1F8}" destId="{4E25F44E-4E4B-457C-88B1-6931ABEBB323}" srcOrd="0" destOrd="0" presId="urn:microsoft.com/office/officeart/2016/7/layout/RepeatingBendingProcessNew"/>
    <dgm:cxn modelId="{FDD5233D-3C75-4E8B-B3C3-E24E30E74D53}" type="presParOf" srcId="{464CE2C0-37C8-41D0-9B1B-348EC0FD1710}" destId="{3F7E0F9A-D958-42C5-AEB3-D0EACB1F7B64}" srcOrd="2" destOrd="0" presId="urn:microsoft.com/office/officeart/2016/7/layout/RepeatingBendingProcessNew"/>
    <dgm:cxn modelId="{9821FD2B-A3D6-40A2-A523-EF9A1BE94BD4}" type="presParOf" srcId="{464CE2C0-37C8-41D0-9B1B-348EC0FD1710}" destId="{454D8243-A444-41AB-A2BA-2278FA5C932E}" srcOrd="3" destOrd="0" presId="urn:microsoft.com/office/officeart/2016/7/layout/RepeatingBendingProcessNew"/>
    <dgm:cxn modelId="{1AA5ED8A-89D6-409D-9E34-21CFBF3A0B09}" type="presParOf" srcId="{454D8243-A444-41AB-A2BA-2278FA5C932E}" destId="{6B921282-7FA6-486E-8369-3C3877404023}" srcOrd="0" destOrd="0" presId="urn:microsoft.com/office/officeart/2016/7/layout/RepeatingBendingProcessNew"/>
    <dgm:cxn modelId="{01436575-29E4-4CE2-BE43-FCA1624E5DBA}" type="presParOf" srcId="{464CE2C0-37C8-41D0-9B1B-348EC0FD1710}" destId="{4FA487E9-D582-4FB1-8115-7601A1CB85E6}" srcOrd="4" destOrd="0" presId="urn:microsoft.com/office/officeart/2016/7/layout/RepeatingBendingProcessNew"/>
    <dgm:cxn modelId="{CFF9DBD7-68E9-4AED-82C9-6E4DF13CD511}" type="presParOf" srcId="{464CE2C0-37C8-41D0-9B1B-348EC0FD1710}" destId="{B5A621CC-29C6-42DA-98DB-A74E06CF2303}" srcOrd="5" destOrd="0" presId="urn:microsoft.com/office/officeart/2016/7/layout/RepeatingBendingProcessNew"/>
    <dgm:cxn modelId="{25AF7CAF-2ADA-42F4-8390-B6E1D04DA426}" type="presParOf" srcId="{B5A621CC-29C6-42DA-98DB-A74E06CF2303}" destId="{CB4005C9-25A8-4EA2-973D-33945862B0DD}" srcOrd="0" destOrd="0" presId="urn:microsoft.com/office/officeart/2016/7/layout/RepeatingBendingProcessNew"/>
    <dgm:cxn modelId="{33B81D08-AC8D-42DA-942E-C87FBA018C1B}" type="presParOf" srcId="{464CE2C0-37C8-41D0-9B1B-348EC0FD1710}" destId="{DD9A4239-3378-493B-B1F4-6462E0A7025F}" srcOrd="6" destOrd="0" presId="urn:microsoft.com/office/officeart/2016/7/layout/RepeatingBendingProcessNew"/>
    <dgm:cxn modelId="{545DF0B2-6061-4CF2-A0CA-87471704F54B}" type="presParOf" srcId="{464CE2C0-37C8-41D0-9B1B-348EC0FD1710}" destId="{57CA3D3C-DF52-45B2-B7DD-A24A4299EBAA}" srcOrd="7" destOrd="0" presId="urn:microsoft.com/office/officeart/2016/7/layout/RepeatingBendingProcessNew"/>
    <dgm:cxn modelId="{712DD1DC-2475-4979-9446-517889A11BA6}" type="presParOf" srcId="{57CA3D3C-DF52-45B2-B7DD-A24A4299EBAA}" destId="{9C0A1656-A273-4890-8C8E-D9098133AB84}" srcOrd="0" destOrd="0" presId="urn:microsoft.com/office/officeart/2016/7/layout/RepeatingBendingProcessNew"/>
    <dgm:cxn modelId="{D0F157F6-DD0E-4D28-9243-F4ACF6D8F1C3}" type="presParOf" srcId="{464CE2C0-37C8-41D0-9B1B-348EC0FD1710}" destId="{A7900586-734B-4717-8097-C58D4207C2FB}" srcOrd="8" destOrd="0" presId="urn:microsoft.com/office/officeart/2016/7/layout/RepeatingBendingProcessNew"/>
    <dgm:cxn modelId="{230CB496-3B1D-472F-9F4C-067B7B10F87D}" type="presParOf" srcId="{464CE2C0-37C8-41D0-9B1B-348EC0FD1710}" destId="{6E3BC38E-2C4C-41BB-B272-8C071E8AA8BA}" srcOrd="9" destOrd="0" presId="urn:microsoft.com/office/officeart/2016/7/layout/RepeatingBendingProcessNew"/>
    <dgm:cxn modelId="{12461A29-DD7D-4A0B-81BC-7DA8E6925D60}" type="presParOf" srcId="{6E3BC38E-2C4C-41BB-B272-8C071E8AA8BA}" destId="{17F100A7-C7D4-4886-AAB0-4E06A7E20178}" srcOrd="0" destOrd="0" presId="urn:microsoft.com/office/officeart/2016/7/layout/RepeatingBendingProcessNew"/>
    <dgm:cxn modelId="{E25CFFB7-EE37-4DE7-8DA9-5BD9B5E5036B}" type="presParOf" srcId="{464CE2C0-37C8-41D0-9B1B-348EC0FD1710}" destId="{BF753A85-2734-4C93-83F3-8E71BB8AEA9B}" srcOrd="10" destOrd="0" presId="urn:microsoft.com/office/officeart/2016/7/layout/RepeatingBendingProcessNew"/>
    <dgm:cxn modelId="{F8F406F5-4507-4308-A6B8-CC3081B19F92}" type="presParOf" srcId="{464CE2C0-37C8-41D0-9B1B-348EC0FD1710}" destId="{4B3940D5-745C-470A-A1B5-714CD44882B1}" srcOrd="11" destOrd="0" presId="urn:microsoft.com/office/officeart/2016/7/layout/RepeatingBendingProcessNew"/>
    <dgm:cxn modelId="{CCF7C605-69B0-49A5-98A8-7C80734EC058}" type="presParOf" srcId="{4B3940D5-745C-470A-A1B5-714CD44882B1}" destId="{B08E3876-17A8-4692-AD15-939F24DFB0B4}" srcOrd="0" destOrd="0" presId="urn:microsoft.com/office/officeart/2016/7/layout/RepeatingBendingProcessNew"/>
    <dgm:cxn modelId="{E7DF24B5-E272-48B3-976E-1158060C7C7E}" type="presParOf" srcId="{464CE2C0-37C8-41D0-9B1B-348EC0FD1710}" destId="{A9B13DD9-3EFF-40F3-BC91-CDDFA5AAB4CA}" srcOrd="12" destOrd="0" presId="urn:microsoft.com/office/officeart/2016/7/layout/RepeatingBendingProcessNew"/>
    <dgm:cxn modelId="{3CAE0247-DF01-42F9-A2D9-5185A4934AAD}" type="presParOf" srcId="{464CE2C0-37C8-41D0-9B1B-348EC0FD1710}" destId="{6A389420-925E-41A9-ABDE-F6AFDB498E1E}" srcOrd="13" destOrd="0" presId="urn:microsoft.com/office/officeart/2016/7/layout/RepeatingBendingProcessNew"/>
    <dgm:cxn modelId="{78F41AA7-CFFE-4F61-A2AC-D6E06C3213C1}" type="presParOf" srcId="{6A389420-925E-41A9-ABDE-F6AFDB498E1E}" destId="{97EF6036-EA66-4F52-9D2B-0D449A1E496F}" srcOrd="0" destOrd="0" presId="urn:microsoft.com/office/officeart/2016/7/layout/RepeatingBendingProcessNew"/>
    <dgm:cxn modelId="{72BA7963-356A-4828-BD1E-2D2945ADD127}" type="presParOf" srcId="{464CE2C0-37C8-41D0-9B1B-348EC0FD1710}" destId="{C4362ED9-10F8-4FD8-A226-B3DA33E83F75}" srcOrd="14" destOrd="0" presId="urn:microsoft.com/office/officeart/2016/7/layout/RepeatingBendingProcessNew"/>
    <dgm:cxn modelId="{46949F1F-B230-431F-973D-740CB50DDD82}" type="presParOf" srcId="{464CE2C0-37C8-41D0-9B1B-348EC0FD1710}" destId="{3EAAEDF7-63CD-40ED-9395-F0376A7B8EEA}" srcOrd="15" destOrd="0" presId="urn:microsoft.com/office/officeart/2016/7/layout/RepeatingBendingProcessNew"/>
    <dgm:cxn modelId="{7C22CF3B-2825-4FBF-9ABD-0A8595BFE36F}" type="presParOf" srcId="{3EAAEDF7-63CD-40ED-9395-F0376A7B8EEA}" destId="{C8921A6A-387E-4E85-9A25-121DF6E1FE4D}" srcOrd="0" destOrd="0" presId="urn:microsoft.com/office/officeart/2016/7/layout/RepeatingBendingProcessNew"/>
    <dgm:cxn modelId="{E0CAA282-09DA-497D-B956-A48A4DC9C280}" type="presParOf" srcId="{464CE2C0-37C8-41D0-9B1B-348EC0FD1710}" destId="{07FB3BCD-D12C-42B1-9743-CE3D6BE2A56B}" srcOrd="16"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8BB29D6-36D2-4345-BCAD-A21CEFEFE229}" type="doc">
      <dgm:prSet loTypeId="urn:microsoft.com/office/officeart/2016/7/layout/RepeatingBendingProcessNew" loCatId="process" qsTypeId="urn:microsoft.com/office/officeart/2005/8/quickstyle/simple1" qsCatId="simple" csTypeId="urn:microsoft.com/office/officeart/2005/8/colors/colorful2" csCatId="colorful" phldr="1"/>
      <dgm:spPr/>
      <dgm:t>
        <a:bodyPr/>
        <a:lstStyle/>
        <a:p>
          <a:endParaRPr lang="en-US"/>
        </a:p>
      </dgm:t>
    </dgm:pt>
    <dgm:pt modelId="{9B5F084E-7ED8-40D7-A014-1FC072E3EF5B}">
      <dgm:prSet/>
      <dgm:spPr/>
      <dgm:t>
        <a:bodyPr/>
        <a:lstStyle/>
        <a:p>
          <a:r>
            <a:rPr lang="en-US" b="1" dirty="0"/>
            <a:t>1.Raw sequencing data</a:t>
          </a:r>
          <a:r>
            <a:rPr lang="en-US" dirty="0"/>
            <a:t>: Retrieved from NCBI </a:t>
          </a:r>
          <a:r>
            <a:rPr lang="en-US" b="0" i="0" dirty="0"/>
            <a:t>Sequence Read Archive (</a:t>
          </a:r>
          <a:r>
            <a:rPr lang="en-US" dirty="0"/>
            <a:t>SRA)</a:t>
          </a:r>
        </a:p>
      </dgm:t>
    </dgm:pt>
    <dgm:pt modelId="{B7B4441C-8E70-4495-8E71-C742D0D536E3}" type="parTrans" cxnId="{30DF4165-2346-469F-99D4-41E0147BA1CB}">
      <dgm:prSet/>
      <dgm:spPr/>
      <dgm:t>
        <a:bodyPr/>
        <a:lstStyle/>
        <a:p>
          <a:endParaRPr lang="en-US"/>
        </a:p>
      </dgm:t>
    </dgm:pt>
    <dgm:pt modelId="{BCE5AFBF-92A7-4E26-A378-F03D76C7CDFC}" type="sibTrans" cxnId="{30DF4165-2346-469F-99D4-41E0147BA1CB}">
      <dgm:prSet/>
      <dgm:spPr/>
      <dgm:t>
        <a:bodyPr/>
        <a:lstStyle/>
        <a:p>
          <a:endParaRPr lang="en-US"/>
        </a:p>
      </dgm:t>
    </dgm:pt>
    <dgm:pt modelId="{0EE8375D-B6E9-463E-B8F7-56E26BF5188E}">
      <dgm:prSet/>
      <dgm:spPr/>
      <dgm:t>
        <a:bodyPr/>
        <a:lstStyle/>
        <a:p>
          <a:r>
            <a:rPr lang="en-US" b="1"/>
            <a:t>2. Processed data</a:t>
          </a:r>
          <a:r>
            <a:rPr lang="en-US"/>
            <a:t>:</a:t>
          </a:r>
        </a:p>
      </dgm:t>
    </dgm:pt>
    <dgm:pt modelId="{F6620FD3-0E36-4D5A-999D-8F2233CC9A2C}" type="parTrans" cxnId="{60153203-CCF1-4D04-8157-4EF954E67149}">
      <dgm:prSet/>
      <dgm:spPr/>
      <dgm:t>
        <a:bodyPr/>
        <a:lstStyle/>
        <a:p>
          <a:endParaRPr lang="en-US"/>
        </a:p>
      </dgm:t>
    </dgm:pt>
    <dgm:pt modelId="{6E8600B9-6A76-464F-AAAF-71EC14232D57}" type="sibTrans" cxnId="{60153203-CCF1-4D04-8157-4EF954E67149}">
      <dgm:prSet/>
      <dgm:spPr/>
      <dgm:t>
        <a:bodyPr/>
        <a:lstStyle/>
        <a:p>
          <a:endParaRPr lang="en-US"/>
        </a:p>
      </dgm:t>
    </dgm:pt>
    <dgm:pt modelId="{83614645-3A98-42F1-B3AB-B83F3B14703E}">
      <dgm:prSet/>
      <dgm:spPr/>
      <dgm:t>
        <a:bodyPr/>
        <a:lstStyle/>
        <a:p>
          <a:r>
            <a:rPr lang="en-US"/>
            <a:t>Converted FASTQ files</a:t>
          </a:r>
        </a:p>
      </dgm:t>
    </dgm:pt>
    <dgm:pt modelId="{FFB43DB3-BCC6-47E0-9AE9-64DB3F465806}" type="parTrans" cxnId="{0F599A4B-81CE-4DBA-A487-57A48D965319}">
      <dgm:prSet/>
      <dgm:spPr/>
      <dgm:t>
        <a:bodyPr/>
        <a:lstStyle/>
        <a:p>
          <a:endParaRPr lang="en-US"/>
        </a:p>
      </dgm:t>
    </dgm:pt>
    <dgm:pt modelId="{91A67A4F-C2D9-4771-A66B-51D7739CA83C}" type="sibTrans" cxnId="{0F599A4B-81CE-4DBA-A487-57A48D965319}">
      <dgm:prSet/>
      <dgm:spPr/>
      <dgm:t>
        <a:bodyPr/>
        <a:lstStyle/>
        <a:p>
          <a:endParaRPr lang="en-US"/>
        </a:p>
      </dgm:t>
    </dgm:pt>
    <dgm:pt modelId="{6DC959CD-0433-4BD1-BF19-EF146068E015}">
      <dgm:prSet/>
      <dgm:spPr/>
      <dgm:t>
        <a:bodyPr/>
        <a:lstStyle/>
        <a:p>
          <a:r>
            <a:rPr lang="en-US"/>
            <a:t>Quality control (QC) reports (FastQC, MultiQC)</a:t>
          </a:r>
        </a:p>
      </dgm:t>
    </dgm:pt>
    <dgm:pt modelId="{641840C7-8CF6-4524-B08D-D386B1A69488}" type="parTrans" cxnId="{B9D45B3E-CBCB-4F56-8B7C-AE13D0C18F5B}">
      <dgm:prSet/>
      <dgm:spPr/>
      <dgm:t>
        <a:bodyPr/>
        <a:lstStyle/>
        <a:p>
          <a:endParaRPr lang="en-US"/>
        </a:p>
      </dgm:t>
    </dgm:pt>
    <dgm:pt modelId="{84EE71A7-F990-499A-9DCC-F50DC0212DE4}" type="sibTrans" cxnId="{B9D45B3E-CBCB-4F56-8B7C-AE13D0C18F5B}">
      <dgm:prSet/>
      <dgm:spPr/>
      <dgm:t>
        <a:bodyPr/>
        <a:lstStyle/>
        <a:p>
          <a:endParaRPr lang="en-US"/>
        </a:p>
      </dgm:t>
    </dgm:pt>
    <dgm:pt modelId="{CFAD5B39-07DF-44D9-8586-0C3FE8A4767C}">
      <dgm:prSet/>
      <dgm:spPr/>
      <dgm:t>
        <a:bodyPr/>
        <a:lstStyle/>
        <a:p>
          <a:r>
            <a:rPr lang="en-US"/>
            <a:t>Aligned sequence files in </a:t>
          </a:r>
          <a:r>
            <a:rPr lang="en-US" b="1"/>
            <a:t>BAM</a:t>
          </a:r>
          <a:r>
            <a:rPr lang="en-US"/>
            <a:t> format (from STAR or HISAT2)</a:t>
          </a:r>
        </a:p>
      </dgm:t>
    </dgm:pt>
    <dgm:pt modelId="{AA642C78-B9CF-4159-8810-5DB1144B34B1}" type="parTrans" cxnId="{CC903BC8-DF1F-488E-A4FC-D4CDDC856F94}">
      <dgm:prSet/>
      <dgm:spPr/>
      <dgm:t>
        <a:bodyPr/>
        <a:lstStyle/>
        <a:p>
          <a:endParaRPr lang="en-US"/>
        </a:p>
      </dgm:t>
    </dgm:pt>
    <dgm:pt modelId="{4AA283F8-EBBD-4A64-9D91-64735F74A9AB}" type="sibTrans" cxnId="{CC903BC8-DF1F-488E-A4FC-D4CDDC856F94}">
      <dgm:prSet/>
      <dgm:spPr/>
      <dgm:t>
        <a:bodyPr/>
        <a:lstStyle/>
        <a:p>
          <a:endParaRPr lang="en-US"/>
        </a:p>
      </dgm:t>
    </dgm:pt>
    <dgm:pt modelId="{4D6374AA-71C0-4383-A23B-E8A3F984B1D3}">
      <dgm:prSet/>
      <dgm:spPr/>
      <dgm:t>
        <a:bodyPr/>
        <a:lstStyle/>
        <a:p>
          <a:r>
            <a:rPr lang="en-US"/>
            <a:t>Gene-level </a:t>
          </a:r>
          <a:r>
            <a:rPr lang="en-US" b="1"/>
            <a:t>count matrices</a:t>
          </a:r>
          <a:r>
            <a:rPr lang="en-US"/>
            <a:t> (from featureCounts or HTSeq)</a:t>
          </a:r>
        </a:p>
      </dgm:t>
    </dgm:pt>
    <dgm:pt modelId="{D07BFD42-27D2-44D5-9530-9A97BBA646C4}" type="parTrans" cxnId="{CD1F261F-F64C-45CD-907B-5072AACF2368}">
      <dgm:prSet/>
      <dgm:spPr/>
      <dgm:t>
        <a:bodyPr/>
        <a:lstStyle/>
        <a:p>
          <a:endParaRPr lang="en-US"/>
        </a:p>
      </dgm:t>
    </dgm:pt>
    <dgm:pt modelId="{5E57028D-BC14-431E-B2C5-4BEC22678F59}" type="sibTrans" cxnId="{CD1F261F-F64C-45CD-907B-5072AACF2368}">
      <dgm:prSet/>
      <dgm:spPr/>
      <dgm:t>
        <a:bodyPr/>
        <a:lstStyle/>
        <a:p>
          <a:endParaRPr lang="en-US"/>
        </a:p>
      </dgm:t>
    </dgm:pt>
    <dgm:pt modelId="{7FF54DFE-F026-4C80-AE0A-A65ECC55F944}">
      <dgm:prSet/>
      <dgm:spPr/>
      <dgm:t>
        <a:bodyPr/>
        <a:lstStyle/>
        <a:p>
          <a:r>
            <a:rPr lang="en-US" b="1"/>
            <a:t>Normalized expression data</a:t>
          </a:r>
          <a:r>
            <a:rPr lang="en-US"/>
            <a:t> (TPM, FPKM, or DESeq2-normalized counts)</a:t>
          </a:r>
        </a:p>
      </dgm:t>
    </dgm:pt>
    <dgm:pt modelId="{9E15F551-04D1-4BFF-B673-A3D874D443B8}" type="parTrans" cxnId="{755C7580-CFC6-4F1D-A7CB-9B80BDE0085C}">
      <dgm:prSet/>
      <dgm:spPr/>
      <dgm:t>
        <a:bodyPr/>
        <a:lstStyle/>
        <a:p>
          <a:endParaRPr lang="en-US"/>
        </a:p>
      </dgm:t>
    </dgm:pt>
    <dgm:pt modelId="{F3699BFD-4021-4BF4-8484-BDD57CDB777F}" type="sibTrans" cxnId="{755C7580-CFC6-4F1D-A7CB-9B80BDE0085C}">
      <dgm:prSet/>
      <dgm:spPr/>
      <dgm:t>
        <a:bodyPr/>
        <a:lstStyle/>
        <a:p>
          <a:endParaRPr lang="en-US"/>
        </a:p>
      </dgm:t>
    </dgm:pt>
    <dgm:pt modelId="{A1268A46-6D17-4ACC-9E05-09D55592E045}">
      <dgm:prSet/>
      <dgm:spPr/>
      <dgm:t>
        <a:bodyPr/>
        <a:lstStyle/>
        <a:p>
          <a:r>
            <a:rPr lang="en-US" b="1"/>
            <a:t>Differentially expressed gene (DEG)</a:t>
          </a:r>
          <a:r>
            <a:rPr lang="en-US"/>
            <a:t> lists (CSV/TSV)</a:t>
          </a:r>
        </a:p>
      </dgm:t>
    </dgm:pt>
    <dgm:pt modelId="{08844662-506F-458B-8B19-E144BFCE49AB}" type="parTrans" cxnId="{7782F800-E788-41DF-86BE-0B817361B85F}">
      <dgm:prSet/>
      <dgm:spPr/>
      <dgm:t>
        <a:bodyPr/>
        <a:lstStyle/>
        <a:p>
          <a:endParaRPr lang="en-US"/>
        </a:p>
      </dgm:t>
    </dgm:pt>
    <dgm:pt modelId="{27FEC817-43D3-4779-B0BC-871BEE70EAA2}" type="sibTrans" cxnId="{7782F800-E788-41DF-86BE-0B817361B85F}">
      <dgm:prSet/>
      <dgm:spPr/>
      <dgm:t>
        <a:bodyPr/>
        <a:lstStyle/>
        <a:p>
          <a:endParaRPr lang="en-US"/>
        </a:p>
      </dgm:t>
    </dgm:pt>
    <dgm:pt modelId="{44AEB6E9-111E-4AE6-A0A5-63E408E9CB18}">
      <dgm:prSet/>
      <dgm:spPr/>
      <dgm:t>
        <a:bodyPr/>
        <a:lstStyle/>
        <a:p>
          <a:r>
            <a:rPr lang="en-US" b="1"/>
            <a:t>Heatmaps and visualizations</a:t>
          </a:r>
          <a:r>
            <a:rPr lang="en-US"/>
            <a:t> of DEGs, including KEGG pathway genes</a:t>
          </a:r>
        </a:p>
      </dgm:t>
    </dgm:pt>
    <dgm:pt modelId="{85B2FA0A-5A3B-44C9-A5ED-323AEB28E366}" type="parTrans" cxnId="{676A65AA-84F6-468D-A3A4-012BA5B2832F}">
      <dgm:prSet/>
      <dgm:spPr/>
      <dgm:t>
        <a:bodyPr/>
        <a:lstStyle/>
        <a:p>
          <a:endParaRPr lang="en-US"/>
        </a:p>
      </dgm:t>
    </dgm:pt>
    <dgm:pt modelId="{F77EC131-18A7-42E6-A3F2-A3B3329D8FD8}" type="sibTrans" cxnId="{676A65AA-84F6-468D-A3A4-012BA5B2832F}">
      <dgm:prSet/>
      <dgm:spPr/>
      <dgm:t>
        <a:bodyPr/>
        <a:lstStyle/>
        <a:p>
          <a:endParaRPr lang="en-US"/>
        </a:p>
      </dgm:t>
    </dgm:pt>
    <dgm:pt modelId="{893E3E40-952F-45D6-A673-34991E567CA8}">
      <dgm:prSet/>
      <dgm:spPr/>
      <dgm:t>
        <a:bodyPr/>
        <a:lstStyle/>
        <a:p>
          <a:r>
            <a:rPr lang="en-US"/>
            <a:t>3.</a:t>
          </a:r>
          <a:r>
            <a:rPr lang="en-US" b="1"/>
            <a:t> Metadata</a:t>
          </a:r>
          <a:r>
            <a:rPr lang="en-US"/>
            <a:t>:</a:t>
          </a:r>
        </a:p>
      </dgm:t>
    </dgm:pt>
    <dgm:pt modelId="{593BE48F-BA90-4161-B7A9-3E2833455445}" type="parTrans" cxnId="{2EC074C5-6C7F-4B09-9061-C7A0E518206A}">
      <dgm:prSet/>
      <dgm:spPr/>
      <dgm:t>
        <a:bodyPr/>
        <a:lstStyle/>
        <a:p>
          <a:endParaRPr lang="en-US"/>
        </a:p>
      </dgm:t>
    </dgm:pt>
    <dgm:pt modelId="{E8DC8A61-85F3-44DA-8CEE-0128956B2592}" type="sibTrans" cxnId="{2EC074C5-6C7F-4B09-9061-C7A0E518206A}">
      <dgm:prSet/>
      <dgm:spPr/>
      <dgm:t>
        <a:bodyPr/>
        <a:lstStyle/>
        <a:p>
          <a:endParaRPr lang="en-US"/>
        </a:p>
      </dgm:t>
    </dgm:pt>
    <dgm:pt modelId="{A0B49500-E543-4AFB-B442-C2E2093FB1C9}">
      <dgm:prSet/>
      <dgm:spPr/>
      <dgm:t>
        <a:bodyPr/>
        <a:lstStyle/>
        <a:p>
          <a:r>
            <a:rPr lang="en-US" dirty="0"/>
            <a:t>Sample metadata (sample names, treatment groups, SRA accession numbers)</a:t>
          </a:r>
        </a:p>
      </dgm:t>
    </dgm:pt>
    <dgm:pt modelId="{B0C7D4BD-1121-4BD0-90F3-F425729FAA6F}" type="parTrans" cxnId="{B423AC93-FD2D-475D-BA58-0B4A21C2285D}">
      <dgm:prSet/>
      <dgm:spPr/>
      <dgm:t>
        <a:bodyPr/>
        <a:lstStyle/>
        <a:p>
          <a:endParaRPr lang="en-US"/>
        </a:p>
      </dgm:t>
    </dgm:pt>
    <dgm:pt modelId="{0FCAC483-1FBE-45A0-83FB-1C5F4FF377FF}" type="sibTrans" cxnId="{B423AC93-FD2D-475D-BA58-0B4A21C2285D}">
      <dgm:prSet/>
      <dgm:spPr/>
      <dgm:t>
        <a:bodyPr/>
        <a:lstStyle/>
        <a:p>
          <a:endParaRPr lang="en-US"/>
        </a:p>
      </dgm:t>
    </dgm:pt>
    <dgm:pt modelId="{75F61A41-4A89-4496-B1C0-4FEA5E12A729}">
      <dgm:prSet/>
      <dgm:spPr/>
      <dgm:t>
        <a:bodyPr/>
        <a:lstStyle/>
        <a:p>
          <a:r>
            <a:rPr lang="en-US" dirty="0"/>
            <a:t>Bioinformatic workflow scripts </a:t>
          </a:r>
        </a:p>
      </dgm:t>
    </dgm:pt>
    <dgm:pt modelId="{056ABD8A-423D-4E41-8912-64E3322C2B7E}" type="parTrans" cxnId="{59425207-5D12-43A0-BE2E-9F078DD7C186}">
      <dgm:prSet/>
      <dgm:spPr/>
      <dgm:t>
        <a:bodyPr/>
        <a:lstStyle/>
        <a:p>
          <a:endParaRPr lang="en-US"/>
        </a:p>
      </dgm:t>
    </dgm:pt>
    <dgm:pt modelId="{1B9E1A52-A478-4008-A1C6-77D9C6B6C9C2}" type="sibTrans" cxnId="{59425207-5D12-43A0-BE2E-9F078DD7C186}">
      <dgm:prSet/>
      <dgm:spPr/>
      <dgm:t>
        <a:bodyPr/>
        <a:lstStyle/>
        <a:p>
          <a:endParaRPr lang="en-US"/>
        </a:p>
      </dgm:t>
    </dgm:pt>
    <dgm:pt modelId="{C236A229-70DF-4AD8-9A38-3F06FC930EAC}">
      <dgm:prSet/>
      <dgm:spPr/>
      <dgm:t>
        <a:bodyPr/>
        <a:lstStyle/>
        <a:p>
          <a:r>
            <a:rPr lang="en-US"/>
            <a:t>4. Policies for Access and Sharing (Processed data (BAM, counts, normalized data, DEG lists, and figures) will be Deposited in </a:t>
          </a:r>
          <a:r>
            <a:rPr lang="en-US" b="1"/>
            <a:t>GitHub</a:t>
          </a:r>
          <a:r>
            <a:rPr lang="en-US"/>
            <a:t> </a:t>
          </a:r>
        </a:p>
      </dgm:t>
    </dgm:pt>
    <dgm:pt modelId="{306F23A3-7CE1-49A3-B6BC-961D2DC0C052}" type="parTrans" cxnId="{8702C50D-06C5-4081-90B8-1C1F5F4DC96F}">
      <dgm:prSet/>
      <dgm:spPr/>
      <dgm:t>
        <a:bodyPr/>
        <a:lstStyle/>
        <a:p>
          <a:endParaRPr lang="en-US"/>
        </a:p>
      </dgm:t>
    </dgm:pt>
    <dgm:pt modelId="{033B32BB-99E1-4911-9518-5D30271E2E98}" type="sibTrans" cxnId="{8702C50D-06C5-4081-90B8-1C1F5F4DC96F}">
      <dgm:prSet/>
      <dgm:spPr/>
      <dgm:t>
        <a:bodyPr/>
        <a:lstStyle/>
        <a:p>
          <a:endParaRPr lang="en-US"/>
        </a:p>
      </dgm:t>
    </dgm:pt>
    <dgm:pt modelId="{1EBA155C-C5BB-48CB-B371-E0EF1DD32527}">
      <dgm:prSet/>
      <dgm:spPr/>
      <dgm:t>
        <a:bodyPr/>
        <a:lstStyle/>
        <a:p>
          <a:r>
            <a:rPr lang="en-US"/>
            <a:t>5. Reuse, Redistribution, and Derivatives (Clear documentation (README files) will accompany all datasets to ensure transparency and reproducibility)</a:t>
          </a:r>
        </a:p>
      </dgm:t>
    </dgm:pt>
    <dgm:pt modelId="{72405E0D-9516-4C8F-87C1-6ED805A398D5}" type="parTrans" cxnId="{E51E8623-AB31-4459-A556-9281363C4594}">
      <dgm:prSet/>
      <dgm:spPr/>
      <dgm:t>
        <a:bodyPr/>
        <a:lstStyle/>
        <a:p>
          <a:endParaRPr lang="en-US"/>
        </a:p>
      </dgm:t>
    </dgm:pt>
    <dgm:pt modelId="{27AF3CE2-1663-447D-B1BE-859BC38D7FA8}" type="sibTrans" cxnId="{E51E8623-AB31-4459-A556-9281363C4594}">
      <dgm:prSet/>
      <dgm:spPr/>
      <dgm:t>
        <a:bodyPr/>
        <a:lstStyle/>
        <a:p>
          <a:endParaRPr lang="en-US"/>
        </a:p>
      </dgm:t>
    </dgm:pt>
    <dgm:pt modelId="{F3F11B7C-CCDF-4064-B427-EB84821C1EC6}" type="pres">
      <dgm:prSet presAssocID="{88BB29D6-36D2-4345-BCAD-A21CEFEFE229}" presName="Name0" presStyleCnt="0">
        <dgm:presLayoutVars>
          <dgm:dir/>
          <dgm:resizeHandles val="exact"/>
        </dgm:presLayoutVars>
      </dgm:prSet>
      <dgm:spPr/>
    </dgm:pt>
    <dgm:pt modelId="{D0276062-F9A2-4BB0-B5EB-1E894E1637C9}" type="pres">
      <dgm:prSet presAssocID="{9B5F084E-7ED8-40D7-A014-1FC072E3EF5B}" presName="node" presStyleLbl="node1" presStyleIdx="0" presStyleCnt="14">
        <dgm:presLayoutVars>
          <dgm:bulletEnabled val="1"/>
        </dgm:presLayoutVars>
      </dgm:prSet>
      <dgm:spPr/>
    </dgm:pt>
    <dgm:pt modelId="{A69A174E-FB2E-4C8A-9233-00F3C3ABF938}" type="pres">
      <dgm:prSet presAssocID="{BCE5AFBF-92A7-4E26-A378-F03D76C7CDFC}" presName="sibTrans" presStyleLbl="sibTrans1D1" presStyleIdx="0" presStyleCnt="13"/>
      <dgm:spPr/>
    </dgm:pt>
    <dgm:pt modelId="{6A2A9F77-6288-49EC-8319-EC4B505FAED9}" type="pres">
      <dgm:prSet presAssocID="{BCE5AFBF-92A7-4E26-A378-F03D76C7CDFC}" presName="connectorText" presStyleLbl="sibTrans1D1" presStyleIdx="0" presStyleCnt="13"/>
      <dgm:spPr/>
    </dgm:pt>
    <dgm:pt modelId="{937689AF-D590-444E-BAA8-3AC0A226B791}" type="pres">
      <dgm:prSet presAssocID="{0EE8375D-B6E9-463E-B8F7-56E26BF5188E}" presName="node" presStyleLbl="node1" presStyleIdx="1" presStyleCnt="14">
        <dgm:presLayoutVars>
          <dgm:bulletEnabled val="1"/>
        </dgm:presLayoutVars>
      </dgm:prSet>
      <dgm:spPr/>
    </dgm:pt>
    <dgm:pt modelId="{9F26431F-7CCA-43AF-A24F-21612EABD9A5}" type="pres">
      <dgm:prSet presAssocID="{6E8600B9-6A76-464F-AAAF-71EC14232D57}" presName="sibTrans" presStyleLbl="sibTrans1D1" presStyleIdx="1" presStyleCnt="13"/>
      <dgm:spPr/>
    </dgm:pt>
    <dgm:pt modelId="{D78D35E8-AE5C-4F7C-BF17-9D422FC6B4E7}" type="pres">
      <dgm:prSet presAssocID="{6E8600B9-6A76-464F-AAAF-71EC14232D57}" presName="connectorText" presStyleLbl="sibTrans1D1" presStyleIdx="1" presStyleCnt="13"/>
      <dgm:spPr/>
    </dgm:pt>
    <dgm:pt modelId="{32B224A0-9284-4F53-BB71-E547D63EDA65}" type="pres">
      <dgm:prSet presAssocID="{83614645-3A98-42F1-B3AB-B83F3B14703E}" presName="node" presStyleLbl="node1" presStyleIdx="2" presStyleCnt="14">
        <dgm:presLayoutVars>
          <dgm:bulletEnabled val="1"/>
        </dgm:presLayoutVars>
      </dgm:prSet>
      <dgm:spPr/>
    </dgm:pt>
    <dgm:pt modelId="{30FFB85E-AB41-46F6-A6E5-C6A96E3A3843}" type="pres">
      <dgm:prSet presAssocID="{91A67A4F-C2D9-4771-A66B-51D7739CA83C}" presName="sibTrans" presStyleLbl="sibTrans1D1" presStyleIdx="2" presStyleCnt="13"/>
      <dgm:spPr/>
    </dgm:pt>
    <dgm:pt modelId="{A558865A-55C3-45F8-AA75-66BAD3EB6A6F}" type="pres">
      <dgm:prSet presAssocID="{91A67A4F-C2D9-4771-A66B-51D7739CA83C}" presName="connectorText" presStyleLbl="sibTrans1D1" presStyleIdx="2" presStyleCnt="13"/>
      <dgm:spPr/>
    </dgm:pt>
    <dgm:pt modelId="{66D714AB-151E-4291-81F8-DD9430504EEE}" type="pres">
      <dgm:prSet presAssocID="{6DC959CD-0433-4BD1-BF19-EF146068E015}" presName="node" presStyleLbl="node1" presStyleIdx="3" presStyleCnt="14">
        <dgm:presLayoutVars>
          <dgm:bulletEnabled val="1"/>
        </dgm:presLayoutVars>
      </dgm:prSet>
      <dgm:spPr/>
    </dgm:pt>
    <dgm:pt modelId="{63E881DD-6012-4141-9221-A65F4AF0F604}" type="pres">
      <dgm:prSet presAssocID="{84EE71A7-F990-499A-9DCC-F50DC0212DE4}" presName="sibTrans" presStyleLbl="sibTrans1D1" presStyleIdx="3" presStyleCnt="13"/>
      <dgm:spPr/>
    </dgm:pt>
    <dgm:pt modelId="{EAE34123-B6F7-428A-9396-349EE605BD41}" type="pres">
      <dgm:prSet presAssocID="{84EE71A7-F990-499A-9DCC-F50DC0212DE4}" presName="connectorText" presStyleLbl="sibTrans1D1" presStyleIdx="3" presStyleCnt="13"/>
      <dgm:spPr/>
    </dgm:pt>
    <dgm:pt modelId="{652DF2B1-CE3E-4019-B90E-C4D3E2CEDFEF}" type="pres">
      <dgm:prSet presAssocID="{CFAD5B39-07DF-44D9-8586-0C3FE8A4767C}" presName="node" presStyleLbl="node1" presStyleIdx="4" presStyleCnt="14">
        <dgm:presLayoutVars>
          <dgm:bulletEnabled val="1"/>
        </dgm:presLayoutVars>
      </dgm:prSet>
      <dgm:spPr/>
    </dgm:pt>
    <dgm:pt modelId="{95460EB3-8EFB-49E5-B5C6-5F19BF6CAC3E}" type="pres">
      <dgm:prSet presAssocID="{4AA283F8-EBBD-4A64-9D91-64735F74A9AB}" presName="sibTrans" presStyleLbl="sibTrans1D1" presStyleIdx="4" presStyleCnt="13"/>
      <dgm:spPr/>
    </dgm:pt>
    <dgm:pt modelId="{D90BC199-7D72-4BF8-92D8-CC4856399364}" type="pres">
      <dgm:prSet presAssocID="{4AA283F8-EBBD-4A64-9D91-64735F74A9AB}" presName="connectorText" presStyleLbl="sibTrans1D1" presStyleIdx="4" presStyleCnt="13"/>
      <dgm:spPr/>
    </dgm:pt>
    <dgm:pt modelId="{35D81CF1-CE99-4351-B9A2-391399EEEA88}" type="pres">
      <dgm:prSet presAssocID="{4D6374AA-71C0-4383-A23B-E8A3F984B1D3}" presName="node" presStyleLbl="node1" presStyleIdx="5" presStyleCnt="14">
        <dgm:presLayoutVars>
          <dgm:bulletEnabled val="1"/>
        </dgm:presLayoutVars>
      </dgm:prSet>
      <dgm:spPr/>
    </dgm:pt>
    <dgm:pt modelId="{569937E7-41C9-478E-8543-96F517128812}" type="pres">
      <dgm:prSet presAssocID="{5E57028D-BC14-431E-B2C5-4BEC22678F59}" presName="sibTrans" presStyleLbl="sibTrans1D1" presStyleIdx="5" presStyleCnt="13"/>
      <dgm:spPr/>
    </dgm:pt>
    <dgm:pt modelId="{595F2718-6A37-4285-B16E-DB35137CDE01}" type="pres">
      <dgm:prSet presAssocID="{5E57028D-BC14-431E-B2C5-4BEC22678F59}" presName="connectorText" presStyleLbl="sibTrans1D1" presStyleIdx="5" presStyleCnt="13"/>
      <dgm:spPr/>
    </dgm:pt>
    <dgm:pt modelId="{B5F2B9D9-726A-4D2C-8764-51EEC8C56C6D}" type="pres">
      <dgm:prSet presAssocID="{7FF54DFE-F026-4C80-AE0A-A65ECC55F944}" presName="node" presStyleLbl="node1" presStyleIdx="6" presStyleCnt="14">
        <dgm:presLayoutVars>
          <dgm:bulletEnabled val="1"/>
        </dgm:presLayoutVars>
      </dgm:prSet>
      <dgm:spPr/>
    </dgm:pt>
    <dgm:pt modelId="{20F175DB-D50A-4235-B68A-1E27385AB4E0}" type="pres">
      <dgm:prSet presAssocID="{F3699BFD-4021-4BF4-8484-BDD57CDB777F}" presName="sibTrans" presStyleLbl="sibTrans1D1" presStyleIdx="6" presStyleCnt="13"/>
      <dgm:spPr/>
    </dgm:pt>
    <dgm:pt modelId="{C3FC1EB0-C5B7-439F-9D5E-ABC30878619C}" type="pres">
      <dgm:prSet presAssocID="{F3699BFD-4021-4BF4-8484-BDD57CDB777F}" presName="connectorText" presStyleLbl="sibTrans1D1" presStyleIdx="6" presStyleCnt="13"/>
      <dgm:spPr/>
    </dgm:pt>
    <dgm:pt modelId="{8EA31538-AD64-4E97-B88D-60C34E8893C8}" type="pres">
      <dgm:prSet presAssocID="{A1268A46-6D17-4ACC-9E05-09D55592E045}" presName="node" presStyleLbl="node1" presStyleIdx="7" presStyleCnt="14">
        <dgm:presLayoutVars>
          <dgm:bulletEnabled val="1"/>
        </dgm:presLayoutVars>
      </dgm:prSet>
      <dgm:spPr/>
    </dgm:pt>
    <dgm:pt modelId="{1AA24B94-3F6F-41C6-8C81-21D31005CB47}" type="pres">
      <dgm:prSet presAssocID="{27FEC817-43D3-4779-B0BC-871BEE70EAA2}" presName="sibTrans" presStyleLbl="sibTrans1D1" presStyleIdx="7" presStyleCnt="13"/>
      <dgm:spPr/>
    </dgm:pt>
    <dgm:pt modelId="{C28CE55F-A371-48A9-BA85-82C177D3926F}" type="pres">
      <dgm:prSet presAssocID="{27FEC817-43D3-4779-B0BC-871BEE70EAA2}" presName="connectorText" presStyleLbl="sibTrans1D1" presStyleIdx="7" presStyleCnt="13"/>
      <dgm:spPr/>
    </dgm:pt>
    <dgm:pt modelId="{9FA45770-45FB-4DE6-A7D1-D13A4267534B}" type="pres">
      <dgm:prSet presAssocID="{44AEB6E9-111E-4AE6-A0A5-63E408E9CB18}" presName="node" presStyleLbl="node1" presStyleIdx="8" presStyleCnt="14">
        <dgm:presLayoutVars>
          <dgm:bulletEnabled val="1"/>
        </dgm:presLayoutVars>
      </dgm:prSet>
      <dgm:spPr/>
    </dgm:pt>
    <dgm:pt modelId="{4F34BE88-D4A9-4DA0-ABEE-ACD77B352FBD}" type="pres">
      <dgm:prSet presAssocID="{F77EC131-18A7-42E6-A3F2-A3B3329D8FD8}" presName="sibTrans" presStyleLbl="sibTrans1D1" presStyleIdx="8" presStyleCnt="13"/>
      <dgm:spPr/>
    </dgm:pt>
    <dgm:pt modelId="{5047357B-2B9F-4E62-97EE-8B884775ECA5}" type="pres">
      <dgm:prSet presAssocID="{F77EC131-18A7-42E6-A3F2-A3B3329D8FD8}" presName="connectorText" presStyleLbl="sibTrans1D1" presStyleIdx="8" presStyleCnt="13"/>
      <dgm:spPr/>
    </dgm:pt>
    <dgm:pt modelId="{4F473CD0-87BC-4AEA-8978-263E2548BEF8}" type="pres">
      <dgm:prSet presAssocID="{893E3E40-952F-45D6-A673-34991E567CA8}" presName="node" presStyleLbl="node1" presStyleIdx="9" presStyleCnt="14">
        <dgm:presLayoutVars>
          <dgm:bulletEnabled val="1"/>
        </dgm:presLayoutVars>
      </dgm:prSet>
      <dgm:spPr/>
    </dgm:pt>
    <dgm:pt modelId="{6FDCC640-82F2-4E03-A0EA-693CDA090FAD}" type="pres">
      <dgm:prSet presAssocID="{E8DC8A61-85F3-44DA-8CEE-0128956B2592}" presName="sibTrans" presStyleLbl="sibTrans1D1" presStyleIdx="9" presStyleCnt="13"/>
      <dgm:spPr/>
    </dgm:pt>
    <dgm:pt modelId="{1679FC2F-61F7-4FB8-A70D-5E3AEA63E125}" type="pres">
      <dgm:prSet presAssocID="{E8DC8A61-85F3-44DA-8CEE-0128956B2592}" presName="connectorText" presStyleLbl="sibTrans1D1" presStyleIdx="9" presStyleCnt="13"/>
      <dgm:spPr/>
    </dgm:pt>
    <dgm:pt modelId="{DEA1BA8F-6EC2-4AEF-847F-A9C4A7F508BF}" type="pres">
      <dgm:prSet presAssocID="{A0B49500-E543-4AFB-B442-C2E2093FB1C9}" presName="node" presStyleLbl="node1" presStyleIdx="10" presStyleCnt="14">
        <dgm:presLayoutVars>
          <dgm:bulletEnabled val="1"/>
        </dgm:presLayoutVars>
      </dgm:prSet>
      <dgm:spPr/>
    </dgm:pt>
    <dgm:pt modelId="{FC7E6134-7504-47F6-BFF5-A70C7A8E7D1C}" type="pres">
      <dgm:prSet presAssocID="{0FCAC483-1FBE-45A0-83FB-1C5F4FF377FF}" presName="sibTrans" presStyleLbl="sibTrans1D1" presStyleIdx="10" presStyleCnt="13"/>
      <dgm:spPr/>
    </dgm:pt>
    <dgm:pt modelId="{48F1B9FE-C231-4D3D-B23A-CAED2BEDD239}" type="pres">
      <dgm:prSet presAssocID="{0FCAC483-1FBE-45A0-83FB-1C5F4FF377FF}" presName="connectorText" presStyleLbl="sibTrans1D1" presStyleIdx="10" presStyleCnt="13"/>
      <dgm:spPr/>
    </dgm:pt>
    <dgm:pt modelId="{93EC68CB-65C2-4A7C-9DD1-B26C4C884091}" type="pres">
      <dgm:prSet presAssocID="{75F61A41-4A89-4496-B1C0-4FEA5E12A729}" presName="node" presStyleLbl="node1" presStyleIdx="11" presStyleCnt="14">
        <dgm:presLayoutVars>
          <dgm:bulletEnabled val="1"/>
        </dgm:presLayoutVars>
      </dgm:prSet>
      <dgm:spPr/>
    </dgm:pt>
    <dgm:pt modelId="{F9F78D31-587E-448E-AADD-88CBBF33F332}" type="pres">
      <dgm:prSet presAssocID="{1B9E1A52-A478-4008-A1C6-77D9C6B6C9C2}" presName="sibTrans" presStyleLbl="sibTrans1D1" presStyleIdx="11" presStyleCnt="13"/>
      <dgm:spPr/>
    </dgm:pt>
    <dgm:pt modelId="{551646EF-5B24-40AD-8E8D-68EEE3285DF8}" type="pres">
      <dgm:prSet presAssocID="{1B9E1A52-A478-4008-A1C6-77D9C6B6C9C2}" presName="connectorText" presStyleLbl="sibTrans1D1" presStyleIdx="11" presStyleCnt="13"/>
      <dgm:spPr/>
    </dgm:pt>
    <dgm:pt modelId="{FC3233F2-5F55-4B50-A41A-93AD1FBC9E10}" type="pres">
      <dgm:prSet presAssocID="{C236A229-70DF-4AD8-9A38-3F06FC930EAC}" presName="node" presStyleLbl="node1" presStyleIdx="12" presStyleCnt="14">
        <dgm:presLayoutVars>
          <dgm:bulletEnabled val="1"/>
        </dgm:presLayoutVars>
      </dgm:prSet>
      <dgm:spPr/>
    </dgm:pt>
    <dgm:pt modelId="{39E14C51-CD7B-4168-B262-B55D514BDC66}" type="pres">
      <dgm:prSet presAssocID="{033B32BB-99E1-4911-9518-5D30271E2E98}" presName="sibTrans" presStyleLbl="sibTrans1D1" presStyleIdx="12" presStyleCnt="13"/>
      <dgm:spPr/>
    </dgm:pt>
    <dgm:pt modelId="{135272C4-F70F-4D6E-B76C-DEBF95AEF1F7}" type="pres">
      <dgm:prSet presAssocID="{033B32BB-99E1-4911-9518-5D30271E2E98}" presName="connectorText" presStyleLbl="sibTrans1D1" presStyleIdx="12" presStyleCnt="13"/>
      <dgm:spPr/>
    </dgm:pt>
    <dgm:pt modelId="{7AA58FBB-EC7F-4E09-9C1E-D6B1E13FB331}" type="pres">
      <dgm:prSet presAssocID="{1EBA155C-C5BB-48CB-B371-E0EF1DD32527}" presName="node" presStyleLbl="node1" presStyleIdx="13" presStyleCnt="14">
        <dgm:presLayoutVars>
          <dgm:bulletEnabled val="1"/>
        </dgm:presLayoutVars>
      </dgm:prSet>
      <dgm:spPr/>
    </dgm:pt>
  </dgm:ptLst>
  <dgm:cxnLst>
    <dgm:cxn modelId="{07C63400-2FEF-44E7-810B-DA4B9810400E}" type="presOf" srcId="{1EBA155C-C5BB-48CB-B371-E0EF1DD32527}" destId="{7AA58FBB-EC7F-4E09-9C1E-D6B1E13FB331}" srcOrd="0" destOrd="0" presId="urn:microsoft.com/office/officeart/2016/7/layout/RepeatingBendingProcessNew"/>
    <dgm:cxn modelId="{7782F800-E788-41DF-86BE-0B817361B85F}" srcId="{88BB29D6-36D2-4345-BCAD-A21CEFEFE229}" destId="{A1268A46-6D17-4ACC-9E05-09D55592E045}" srcOrd="7" destOrd="0" parTransId="{08844662-506F-458B-8B19-E144BFCE49AB}" sibTransId="{27FEC817-43D3-4779-B0BC-871BEE70EAA2}"/>
    <dgm:cxn modelId="{60153203-CCF1-4D04-8157-4EF954E67149}" srcId="{88BB29D6-36D2-4345-BCAD-A21CEFEFE229}" destId="{0EE8375D-B6E9-463E-B8F7-56E26BF5188E}" srcOrd="1" destOrd="0" parTransId="{F6620FD3-0E36-4D5A-999D-8F2233CC9A2C}" sibTransId="{6E8600B9-6A76-464F-AAAF-71EC14232D57}"/>
    <dgm:cxn modelId="{CE158A03-3A16-41CC-821C-E6B61BF0F505}" type="presOf" srcId="{4AA283F8-EBBD-4A64-9D91-64735F74A9AB}" destId="{95460EB3-8EFB-49E5-B5C6-5F19BF6CAC3E}" srcOrd="0" destOrd="0" presId="urn:microsoft.com/office/officeart/2016/7/layout/RepeatingBendingProcessNew"/>
    <dgm:cxn modelId="{8D4DF406-60F4-4E07-86CC-114780013DE7}" type="presOf" srcId="{7FF54DFE-F026-4C80-AE0A-A65ECC55F944}" destId="{B5F2B9D9-726A-4D2C-8764-51EEC8C56C6D}" srcOrd="0" destOrd="0" presId="urn:microsoft.com/office/officeart/2016/7/layout/RepeatingBendingProcessNew"/>
    <dgm:cxn modelId="{48E90307-5865-448D-8C0B-143D910525BB}" type="presOf" srcId="{91A67A4F-C2D9-4771-A66B-51D7739CA83C}" destId="{30FFB85E-AB41-46F6-A6E5-C6A96E3A3843}" srcOrd="0" destOrd="0" presId="urn:microsoft.com/office/officeart/2016/7/layout/RepeatingBendingProcessNew"/>
    <dgm:cxn modelId="{59425207-5D12-43A0-BE2E-9F078DD7C186}" srcId="{88BB29D6-36D2-4345-BCAD-A21CEFEFE229}" destId="{75F61A41-4A89-4496-B1C0-4FEA5E12A729}" srcOrd="11" destOrd="0" parTransId="{056ABD8A-423D-4E41-8912-64E3322C2B7E}" sibTransId="{1B9E1A52-A478-4008-A1C6-77D9C6B6C9C2}"/>
    <dgm:cxn modelId="{8702C50D-06C5-4081-90B8-1C1F5F4DC96F}" srcId="{88BB29D6-36D2-4345-BCAD-A21CEFEFE229}" destId="{C236A229-70DF-4AD8-9A38-3F06FC930EAC}" srcOrd="12" destOrd="0" parTransId="{306F23A3-7CE1-49A3-B6BC-961D2DC0C052}" sibTransId="{033B32BB-99E1-4911-9518-5D30271E2E98}"/>
    <dgm:cxn modelId="{ECC2B91A-9DB5-4DBE-AAC2-0203FD81EF41}" type="presOf" srcId="{27FEC817-43D3-4779-B0BC-871BEE70EAA2}" destId="{1AA24B94-3F6F-41C6-8C81-21D31005CB47}" srcOrd="0" destOrd="0" presId="urn:microsoft.com/office/officeart/2016/7/layout/RepeatingBendingProcessNew"/>
    <dgm:cxn modelId="{8AFF8A1D-5298-46C4-98A3-24C8C3F4571D}" type="presOf" srcId="{F3699BFD-4021-4BF4-8484-BDD57CDB777F}" destId="{20F175DB-D50A-4235-B68A-1E27385AB4E0}" srcOrd="0" destOrd="0" presId="urn:microsoft.com/office/officeart/2016/7/layout/RepeatingBendingProcessNew"/>
    <dgm:cxn modelId="{CD1F261F-F64C-45CD-907B-5072AACF2368}" srcId="{88BB29D6-36D2-4345-BCAD-A21CEFEFE229}" destId="{4D6374AA-71C0-4383-A23B-E8A3F984B1D3}" srcOrd="5" destOrd="0" parTransId="{D07BFD42-27D2-44D5-9530-9A97BBA646C4}" sibTransId="{5E57028D-BC14-431E-B2C5-4BEC22678F59}"/>
    <dgm:cxn modelId="{E51E8623-AB31-4459-A556-9281363C4594}" srcId="{88BB29D6-36D2-4345-BCAD-A21CEFEFE229}" destId="{1EBA155C-C5BB-48CB-B371-E0EF1DD32527}" srcOrd="13" destOrd="0" parTransId="{72405E0D-9516-4C8F-87C1-6ED805A398D5}" sibTransId="{27AF3CE2-1663-447D-B1BE-859BC38D7FA8}"/>
    <dgm:cxn modelId="{1318332B-7F4E-4E0E-8337-780828CB5F17}" type="presOf" srcId="{9B5F084E-7ED8-40D7-A014-1FC072E3EF5B}" destId="{D0276062-F9A2-4BB0-B5EB-1E894E1637C9}" srcOrd="0" destOrd="0" presId="urn:microsoft.com/office/officeart/2016/7/layout/RepeatingBendingProcessNew"/>
    <dgm:cxn modelId="{B9D45B3E-CBCB-4F56-8B7C-AE13D0C18F5B}" srcId="{88BB29D6-36D2-4345-BCAD-A21CEFEFE229}" destId="{6DC959CD-0433-4BD1-BF19-EF146068E015}" srcOrd="3" destOrd="0" parTransId="{641840C7-8CF6-4524-B08D-D386B1A69488}" sibTransId="{84EE71A7-F990-499A-9DCC-F50DC0212DE4}"/>
    <dgm:cxn modelId="{250BFB60-B192-46DC-8E19-DF46920F457B}" type="presOf" srcId="{4AA283F8-EBBD-4A64-9D91-64735F74A9AB}" destId="{D90BC199-7D72-4BF8-92D8-CC4856399364}" srcOrd="1" destOrd="0" presId="urn:microsoft.com/office/officeart/2016/7/layout/RepeatingBendingProcessNew"/>
    <dgm:cxn modelId="{30DF4165-2346-469F-99D4-41E0147BA1CB}" srcId="{88BB29D6-36D2-4345-BCAD-A21CEFEFE229}" destId="{9B5F084E-7ED8-40D7-A014-1FC072E3EF5B}" srcOrd="0" destOrd="0" parTransId="{B7B4441C-8E70-4495-8E71-C742D0D536E3}" sibTransId="{BCE5AFBF-92A7-4E26-A378-F03D76C7CDFC}"/>
    <dgm:cxn modelId="{727AAD45-C2DE-4659-83AB-A4C925EA1B83}" type="presOf" srcId="{5E57028D-BC14-431E-B2C5-4BEC22678F59}" destId="{595F2718-6A37-4285-B16E-DB35137CDE01}" srcOrd="1" destOrd="0" presId="urn:microsoft.com/office/officeart/2016/7/layout/RepeatingBendingProcessNew"/>
    <dgm:cxn modelId="{0F599A4B-81CE-4DBA-A487-57A48D965319}" srcId="{88BB29D6-36D2-4345-BCAD-A21CEFEFE229}" destId="{83614645-3A98-42F1-B3AB-B83F3B14703E}" srcOrd="2" destOrd="0" parTransId="{FFB43DB3-BCC6-47E0-9AE9-64DB3F465806}" sibTransId="{91A67A4F-C2D9-4771-A66B-51D7739CA83C}"/>
    <dgm:cxn modelId="{B501426C-9D57-4EF2-B83F-D6A9B05E43F5}" type="presOf" srcId="{6E8600B9-6A76-464F-AAAF-71EC14232D57}" destId="{D78D35E8-AE5C-4F7C-BF17-9D422FC6B4E7}" srcOrd="1" destOrd="0" presId="urn:microsoft.com/office/officeart/2016/7/layout/RepeatingBendingProcessNew"/>
    <dgm:cxn modelId="{34D35E6E-3CED-4EF8-8773-669CC9B5FB9F}" type="presOf" srcId="{75F61A41-4A89-4496-B1C0-4FEA5E12A729}" destId="{93EC68CB-65C2-4A7C-9DD1-B26C4C884091}" srcOrd="0" destOrd="0" presId="urn:microsoft.com/office/officeart/2016/7/layout/RepeatingBendingProcessNew"/>
    <dgm:cxn modelId="{9F0A8E50-E783-48D8-B162-BD08D5F7C786}" type="presOf" srcId="{A1268A46-6D17-4ACC-9E05-09D55592E045}" destId="{8EA31538-AD64-4E97-B88D-60C34E8893C8}" srcOrd="0" destOrd="0" presId="urn:microsoft.com/office/officeart/2016/7/layout/RepeatingBendingProcessNew"/>
    <dgm:cxn modelId="{E588C350-0111-4813-8E13-CBDA8D28A2E6}" type="presOf" srcId="{CFAD5B39-07DF-44D9-8586-0C3FE8A4767C}" destId="{652DF2B1-CE3E-4019-B90E-C4D3E2CEDFEF}" srcOrd="0" destOrd="0" presId="urn:microsoft.com/office/officeart/2016/7/layout/RepeatingBendingProcessNew"/>
    <dgm:cxn modelId="{CADB2055-A92E-4D7D-9E16-DC8D698C2EBA}" type="presOf" srcId="{5E57028D-BC14-431E-B2C5-4BEC22678F59}" destId="{569937E7-41C9-478E-8543-96F517128812}" srcOrd="0" destOrd="0" presId="urn:microsoft.com/office/officeart/2016/7/layout/RepeatingBendingProcessNew"/>
    <dgm:cxn modelId="{41175E76-E09D-4FAA-94D2-4389C5CBD1C8}" type="presOf" srcId="{E8DC8A61-85F3-44DA-8CEE-0128956B2592}" destId="{1679FC2F-61F7-4FB8-A70D-5E3AEA63E125}" srcOrd="1" destOrd="0" presId="urn:microsoft.com/office/officeart/2016/7/layout/RepeatingBendingProcessNew"/>
    <dgm:cxn modelId="{F79EBD7D-5139-4C7F-BF1C-69891E9D7429}" type="presOf" srcId="{F77EC131-18A7-42E6-A3F2-A3B3329D8FD8}" destId="{4F34BE88-D4A9-4DA0-ABEE-ACD77B352FBD}" srcOrd="0" destOrd="0" presId="urn:microsoft.com/office/officeart/2016/7/layout/RepeatingBendingProcessNew"/>
    <dgm:cxn modelId="{755C7580-CFC6-4F1D-A7CB-9B80BDE0085C}" srcId="{88BB29D6-36D2-4345-BCAD-A21CEFEFE229}" destId="{7FF54DFE-F026-4C80-AE0A-A65ECC55F944}" srcOrd="6" destOrd="0" parTransId="{9E15F551-04D1-4BFF-B673-A3D874D443B8}" sibTransId="{F3699BFD-4021-4BF4-8484-BDD57CDB777F}"/>
    <dgm:cxn modelId="{0A885281-3BF1-4FA4-9568-F57D1239675A}" type="presOf" srcId="{83614645-3A98-42F1-B3AB-B83F3B14703E}" destId="{32B224A0-9284-4F53-BB71-E547D63EDA65}" srcOrd="0" destOrd="0" presId="urn:microsoft.com/office/officeart/2016/7/layout/RepeatingBendingProcessNew"/>
    <dgm:cxn modelId="{12E3AD84-654A-433D-922F-BD00FD70E187}" type="presOf" srcId="{E8DC8A61-85F3-44DA-8CEE-0128956B2592}" destId="{6FDCC640-82F2-4E03-A0EA-693CDA090FAD}" srcOrd="0" destOrd="0" presId="urn:microsoft.com/office/officeart/2016/7/layout/RepeatingBendingProcessNew"/>
    <dgm:cxn modelId="{2B80138F-48D5-4989-A184-0FB267543E90}" type="presOf" srcId="{84EE71A7-F990-499A-9DCC-F50DC0212DE4}" destId="{EAE34123-B6F7-428A-9396-349EE605BD41}" srcOrd="1" destOrd="0" presId="urn:microsoft.com/office/officeart/2016/7/layout/RepeatingBendingProcessNew"/>
    <dgm:cxn modelId="{6691F290-604D-47C0-A75B-DDC0EE8B3BA0}" type="presOf" srcId="{C236A229-70DF-4AD8-9A38-3F06FC930EAC}" destId="{FC3233F2-5F55-4B50-A41A-93AD1FBC9E10}" srcOrd="0" destOrd="0" presId="urn:microsoft.com/office/officeart/2016/7/layout/RepeatingBendingProcessNew"/>
    <dgm:cxn modelId="{93A86691-F62E-41C1-9404-C301E481B691}" type="presOf" srcId="{893E3E40-952F-45D6-A673-34991E567CA8}" destId="{4F473CD0-87BC-4AEA-8978-263E2548BEF8}" srcOrd="0" destOrd="0" presId="urn:microsoft.com/office/officeart/2016/7/layout/RepeatingBendingProcessNew"/>
    <dgm:cxn modelId="{B2E5B091-EC7A-4F6B-98E1-689DE51BCF0D}" type="presOf" srcId="{BCE5AFBF-92A7-4E26-A378-F03D76C7CDFC}" destId="{6A2A9F77-6288-49EC-8319-EC4B505FAED9}" srcOrd="1" destOrd="0" presId="urn:microsoft.com/office/officeart/2016/7/layout/RepeatingBendingProcessNew"/>
    <dgm:cxn modelId="{B423AC93-FD2D-475D-BA58-0B4A21C2285D}" srcId="{88BB29D6-36D2-4345-BCAD-A21CEFEFE229}" destId="{A0B49500-E543-4AFB-B442-C2E2093FB1C9}" srcOrd="10" destOrd="0" parTransId="{B0C7D4BD-1121-4BD0-90F3-F425729FAA6F}" sibTransId="{0FCAC483-1FBE-45A0-83FB-1C5F4FF377FF}"/>
    <dgm:cxn modelId="{257A9596-6AC3-421B-B092-B419CED0885C}" type="presOf" srcId="{44AEB6E9-111E-4AE6-A0A5-63E408E9CB18}" destId="{9FA45770-45FB-4DE6-A7D1-D13A4267534B}" srcOrd="0" destOrd="0" presId="urn:microsoft.com/office/officeart/2016/7/layout/RepeatingBendingProcessNew"/>
    <dgm:cxn modelId="{A926939A-1FB7-4442-94EA-7BC72BB373E2}" type="presOf" srcId="{4D6374AA-71C0-4383-A23B-E8A3F984B1D3}" destId="{35D81CF1-CE99-4351-B9A2-391399EEEA88}" srcOrd="0" destOrd="0" presId="urn:microsoft.com/office/officeart/2016/7/layout/RepeatingBendingProcessNew"/>
    <dgm:cxn modelId="{CDCE5A9C-FBE7-4773-9F3E-E13DC08FED7A}" type="presOf" srcId="{88BB29D6-36D2-4345-BCAD-A21CEFEFE229}" destId="{F3F11B7C-CCDF-4064-B427-EB84821C1EC6}" srcOrd="0" destOrd="0" presId="urn:microsoft.com/office/officeart/2016/7/layout/RepeatingBendingProcessNew"/>
    <dgm:cxn modelId="{3094FE9F-927F-45A6-9A16-F24D7866F8F6}" type="presOf" srcId="{6DC959CD-0433-4BD1-BF19-EF146068E015}" destId="{66D714AB-151E-4291-81F8-DD9430504EEE}" srcOrd="0" destOrd="0" presId="urn:microsoft.com/office/officeart/2016/7/layout/RepeatingBendingProcessNew"/>
    <dgm:cxn modelId="{01EAD4A2-3D7B-4BC7-834C-CA6E249D971E}" type="presOf" srcId="{033B32BB-99E1-4911-9518-5D30271E2E98}" destId="{135272C4-F70F-4D6E-B76C-DEBF95AEF1F7}" srcOrd="1" destOrd="0" presId="urn:microsoft.com/office/officeart/2016/7/layout/RepeatingBendingProcessNew"/>
    <dgm:cxn modelId="{676A65AA-84F6-468D-A3A4-012BA5B2832F}" srcId="{88BB29D6-36D2-4345-BCAD-A21CEFEFE229}" destId="{44AEB6E9-111E-4AE6-A0A5-63E408E9CB18}" srcOrd="8" destOrd="0" parTransId="{85B2FA0A-5A3B-44C9-A5ED-323AEB28E366}" sibTransId="{F77EC131-18A7-42E6-A3F2-A3B3329D8FD8}"/>
    <dgm:cxn modelId="{4775A2AA-F076-4F6C-A679-830EE9EA3CC1}" type="presOf" srcId="{0FCAC483-1FBE-45A0-83FB-1C5F4FF377FF}" destId="{48F1B9FE-C231-4D3D-B23A-CAED2BEDD239}" srcOrd="1" destOrd="0" presId="urn:microsoft.com/office/officeart/2016/7/layout/RepeatingBendingProcessNew"/>
    <dgm:cxn modelId="{A91519AE-23CA-4F82-AC66-79877402FC15}" type="presOf" srcId="{F77EC131-18A7-42E6-A3F2-A3B3329D8FD8}" destId="{5047357B-2B9F-4E62-97EE-8B884775ECA5}" srcOrd="1" destOrd="0" presId="urn:microsoft.com/office/officeart/2016/7/layout/RepeatingBendingProcessNew"/>
    <dgm:cxn modelId="{724D8DB1-08CF-4A85-A7A6-ECAF557DA932}" type="presOf" srcId="{F3699BFD-4021-4BF4-8484-BDD57CDB777F}" destId="{C3FC1EB0-C5B7-439F-9D5E-ABC30878619C}" srcOrd="1" destOrd="0" presId="urn:microsoft.com/office/officeart/2016/7/layout/RepeatingBendingProcessNew"/>
    <dgm:cxn modelId="{91F4DBB3-F1B9-480A-818D-C489C8AF962C}" type="presOf" srcId="{84EE71A7-F990-499A-9DCC-F50DC0212DE4}" destId="{63E881DD-6012-4141-9221-A65F4AF0F604}" srcOrd="0" destOrd="0" presId="urn:microsoft.com/office/officeart/2016/7/layout/RepeatingBendingProcessNew"/>
    <dgm:cxn modelId="{DDFE21B6-39CD-4F60-8BF1-7BB3CBCB5CD7}" type="presOf" srcId="{0EE8375D-B6E9-463E-B8F7-56E26BF5188E}" destId="{937689AF-D590-444E-BAA8-3AC0A226B791}" srcOrd="0" destOrd="0" presId="urn:microsoft.com/office/officeart/2016/7/layout/RepeatingBendingProcessNew"/>
    <dgm:cxn modelId="{7C8446BA-06F6-4DE4-9A9C-AF8D05D15A10}" type="presOf" srcId="{6E8600B9-6A76-464F-AAAF-71EC14232D57}" destId="{9F26431F-7CCA-43AF-A24F-21612EABD9A5}" srcOrd="0" destOrd="0" presId="urn:microsoft.com/office/officeart/2016/7/layout/RepeatingBendingProcessNew"/>
    <dgm:cxn modelId="{7F5720BC-E51C-48C5-A4FC-E3B2BE566CFF}" type="presOf" srcId="{91A67A4F-C2D9-4771-A66B-51D7739CA83C}" destId="{A558865A-55C3-45F8-AA75-66BAD3EB6A6F}" srcOrd="1" destOrd="0" presId="urn:microsoft.com/office/officeart/2016/7/layout/RepeatingBendingProcessNew"/>
    <dgm:cxn modelId="{871967BE-3CF1-4131-8990-77F9E952AD3F}" type="presOf" srcId="{0FCAC483-1FBE-45A0-83FB-1C5F4FF377FF}" destId="{FC7E6134-7504-47F6-BFF5-A70C7A8E7D1C}" srcOrd="0" destOrd="0" presId="urn:microsoft.com/office/officeart/2016/7/layout/RepeatingBendingProcessNew"/>
    <dgm:cxn modelId="{2EC074C5-6C7F-4B09-9061-C7A0E518206A}" srcId="{88BB29D6-36D2-4345-BCAD-A21CEFEFE229}" destId="{893E3E40-952F-45D6-A673-34991E567CA8}" srcOrd="9" destOrd="0" parTransId="{593BE48F-BA90-4161-B7A9-3E2833455445}" sibTransId="{E8DC8A61-85F3-44DA-8CEE-0128956B2592}"/>
    <dgm:cxn modelId="{CC903BC8-DF1F-488E-A4FC-D4CDDC856F94}" srcId="{88BB29D6-36D2-4345-BCAD-A21CEFEFE229}" destId="{CFAD5B39-07DF-44D9-8586-0C3FE8A4767C}" srcOrd="4" destOrd="0" parTransId="{AA642C78-B9CF-4159-8810-5DB1144B34B1}" sibTransId="{4AA283F8-EBBD-4A64-9D91-64735F74A9AB}"/>
    <dgm:cxn modelId="{79A0C8CD-9264-4314-9D53-E8B11356ECE1}" type="presOf" srcId="{27FEC817-43D3-4779-B0BC-871BEE70EAA2}" destId="{C28CE55F-A371-48A9-BA85-82C177D3926F}" srcOrd="1" destOrd="0" presId="urn:microsoft.com/office/officeart/2016/7/layout/RepeatingBendingProcessNew"/>
    <dgm:cxn modelId="{79A16BD1-BF1A-4B61-BE6A-E5D4B7A539A6}" type="presOf" srcId="{1B9E1A52-A478-4008-A1C6-77D9C6B6C9C2}" destId="{551646EF-5B24-40AD-8E8D-68EEE3285DF8}" srcOrd="1" destOrd="0" presId="urn:microsoft.com/office/officeart/2016/7/layout/RepeatingBendingProcessNew"/>
    <dgm:cxn modelId="{65F9D0D4-11E2-44A4-A693-D0C359C2CF1B}" type="presOf" srcId="{BCE5AFBF-92A7-4E26-A378-F03D76C7CDFC}" destId="{A69A174E-FB2E-4C8A-9233-00F3C3ABF938}" srcOrd="0" destOrd="0" presId="urn:microsoft.com/office/officeart/2016/7/layout/RepeatingBendingProcessNew"/>
    <dgm:cxn modelId="{740F2BEE-49E3-4418-B9E1-A0F137BD43B5}" type="presOf" srcId="{033B32BB-99E1-4911-9518-5D30271E2E98}" destId="{39E14C51-CD7B-4168-B262-B55D514BDC66}" srcOrd="0" destOrd="0" presId="urn:microsoft.com/office/officeart/2016/7/layout/RepeatingBendingProcessNew"/>
    <dgm:cxn modelId="{7692C2FA-070C-4494-8085-6F89C2D4C301}" type="presOf" srcId="{1B9E1A52-A478-4008-A1C6-77D9C6B6C9C2}" destId="{F9F78D31-587E-448E-AADD-88CBBF33F332}" srcOrd="0" destOrd="0" presId="urn:microsoft.com/office/officeart/2016/7/layout/RepeatingBendingProcessNew"/>
    <dgm:cxn modelId="{C0D5C6FC-ACCE-4D8E-8BC9-80716D3529A4}" type="presOf" srcId="{A0B49500-E543-4AFB-B442-C2E2093FB1C9}" destId="{DEA1BA8F-6EC2-4AEF-847F-A9C4A7F508BF}" srcOrd="0" destOrd="0" presId="urn:microsoft.com/office/officeart/2016/7/layout/RepeatingBendingProcessNew"/>
    <dgm:cxn modelId="{0B838C0E-C2AD-40CA-8F8C-147BA3C4C085}" type="presParOf" srcId="{F3F11B7C-CCDF-4064-B427-EB84821C1EC6}" destId="{D0276062-F9A2-4BB0-B5EB-1E894E1637C9}" srcOrd="0" destOrd="0" presId="urn:microsoft.com/office/officeart/2016/7/layout/RepeatingBendingProcessNew"/>
    <dgm:cxn modelId="{AF27BECC-353F-4316-8703-054B1A687688}" type="presParOf" srcId="{F3F11B7C-CCDF-4064-B427-EB84821C1EC6}" destId="{A69A174E-FB2E-4C8A-9233-00F3C3ABF938}" srcOrd="1" destOrd="0" presId="urn:microsoft.com/office/officeart/2016/7/layout/RepeatingBendingProcessNew"/>
    <dgm:cxn modelId="{D55022D1-0147-4B2A-A5F9-91ECAE495C94}" type="presParOf" srcId="{A69A174E-FB2E-4C8A-9233-00F3C3ABF938}" destId="{6A2A9F77-6288-49EC-8319-EC4B505FAED9}" srcOrd="0" destOrd="0" presId="urn:microsoft.com/office/officeart/2016/7/layout/RepeatingBendingProcessNew"/>
    <dgm:cxn modelId="{FF3E52F1-3731-4395-BCF5-689FC8B06736}" type="presParOf" srcId="{F3F11B7C-CCDF-4064-B427-EB84821C1EC6}" destId="{937689AF-D590-444E-BAA8-3AC0A226B791}" srcOrd="2" destOrd="0" presId="urn:microsoft.com/office/officeart/2016/7/layout/RepeatingBendingProcessNew"/>
    <dgm:cxn modelId="{FFBD944E-4C9A-40D9-978C-01F9510EB862}" type="presParOf" srcId="{F3F11B7C-CCDF-4064-B427-EB84821C1EC6}" destId="{9F26431F-7CCA-43AF-A24F-21612EABD9A5}" srcOrd="3" destOrd="0" presId="urn:microsoft.com/office/officeart/2016/7/layout/RepeatingBendingProcessNew"/>
    <dgm:cxn modelId="{B2578705-A4D8-4428-9046-2A510D4A283C}" type="presParOf" srcId="{9F26431F-7CCA-43AF-A24F-21612EABD9A5}" destId="{D78D35E8-AE5C-4F7C-BF17-9D422FC6B4E7}" srcOrd="0" destOrd="0" presId="urn:microsoft.com/office/officeart/2016/7/layout/RepeatingBendingProcessNew"/>
    <dgm:cxn modelId="{5544331C-2924-4D38-9658-7B384F8346E1}" type="presParOf" srcId="{F3F11B7C-CCDF-4064-B427-EB84821C1EC6}" destId="{32B224A0-9284-4F53-BB71-E547D63EDA65}" srcOrd="4" destOrd="0" presId="urn:microsoft.com/office/officeart/2016/7/layout/RepeatingBendingProcessNew"/>
    <dgm:cxn modelId="{F184A8A9-EA6E-440E-B01F-7E387D7A522B}" type="presParOf" srcId="{F3F11B7C-CCDF-4064-B427-EB84821C1EC6}" destId="{30FFB85E-AB41-46F6-A6E5-C6A96E3A3843}" srcOrd="5" destOrd="0" presId="urn:microsoft.com/office/officeart/2016/7/layout/RepeatingBendingProcessNew"/>
    <dgm:cxn modelId="{751D1DC3-A93C-4105-8BAF-5FBA1118EB68}" type="presParOf" srcId="{30FFB85E-AB41-46F6-A6E5-C6A96E3A3843}" destId="{A558865A-55C3-45F8-AA75-66BAD3EB6A6F}" srcOrd="0" destOrd="0" presId="urn:microsoft.com/office/officeart/2016/7/layout/RepeatingBendingProcessNew"/>
    <dgm:cxn modelId="{ED6A721A-BFE2-4735-87AE-C7F84C3CA1E3}" type="presParOf" srcId="{F3F11B7C-CCDF-4064-B427-EB84821C1EC6}" destId="{66D714AB-151E-4291-81F8-DD9430504EEE}" srcOrd="6" destOrd="0" presId="urn:microsoft.com/office/officeart/2016/7/layout/RepeatingBendingProcessNew"/>
    <dgm:cxn modelId="{6285E05B-17B1-4F6C-8A3B-F198384788A9}" type="presParOf" srcId="{F3F11B7C-CCDF-4064-B427-EB84821C1EC6}" destId="{63E881DD-6012-4141-9221-A65F4AF0F604}" srcOrd="7" destOrd="0" presId="urn:microsoft.com/office/officeart/2016/7/layout/RepeatingBendingProcessNew"/>
    <dgm:cxn modelId="{9E1821C5-99C6-4096-8190-627A1FFA9AF5}" type="presParOf" srcId="{63E881DD-6012-4141-9221-A65F4AF0F604}" destId="{EAE34123-B6F7-428A-9396-349EE605BD41}" srcOrd="0" destOrd="0" presId="urn:microsoft.com/office/officeart/2016/7/layout/RepeatingBendingProcessNew"/>
    <dgm:cxn modelId="{5B4E6914-F6BC-43B1-9734-A42124E77ABB}" type="presParOf" srcId="{F3F11B7C-CCDF-4064-B427-EB84821C1EC6}" destId="{652DF2B1-CE3E-4019-B90E-C4D3E2CEDFEF}" srcOrd="8" destOrd="0" presId="urn:microsoft.com/office/officeart/2016/7/layout/RepeatingBendingProcessNew"/>
    <dgm:cxn modelId="{EB62CBE2-E266-4DBD-9732-761867F2952F}" type="presParOf" srcId="{F3F11B7C-CCDF-4064-B427-EB84821C1EC6}" destId="{95460EB3-8EFB-49E5-B5C6-5F19BF6CAC3E}" srcOrd="9" destOrd="0" presId="urn:microsoft.com/office/officeart/2016/7/layout/RepeatingBendingProcessNew"/>
    <dgm:cxn modelId="{74207E24-CA62-4777-A860-61C6207237F1}" type="presParOf" srcId="{95460EB3-8EFB-49E5-B5C6-5F19BF6CAC3E}" destId="{D90BC199-7D72-4BF8-92D8-CC4856399364}" srcOrd="0" destOrd="0" presId="urn:microsoft.com/office/officeart/2016/7/layout/RepeatingBendingProcessNew"/>
    <dgm:cxn modelId="{703DD7BB-E98D-42B0-AEF4-58E2CC85E123}" type="presParOf" srcId="{F3F11B7C-CCDF-4064-B427-EB84821C1EC6}" destId="{35D81CF1-CE99-4351-B9A2-391399EEEA88}" srcOrd="10" destOrd="0" presId="urn:microsoft.com/office/officeart/2016/7/layout/RepeatingBendingProcessNew"/>
    <dgm:cxn modelId="{A83793CF-D6F3-4FF1-A40A-F75CD16D5B69}" type="presParOf" srcId="{F3F11B7C-CCDF-4064-B427-EB84821C1EC6}" destId="{569937E7-41C9-478E-8543-96F517128812}" srcOrd="11" destOrd="0" presId="urn:microsoft.com/office/officeart/2016/7/layout/RepeatingBendingProcessNew"/>
    <dgm:cxn modelId="{BDF63C6E-7139-48C5-B265-0C43457E87EF}" type="presParOf" srcId="{569937E7-41C9-478E-8543-96F517128812}" destId="{595F2718-6A37-4285-B16E-DB35137CDE01}" srcOrd="0" destOrd="0" presId="urn:microsoft.com/office/officeart/2016/7/layout/RepeatingBendingProcessNew"/>
    <dgm:cxn modelId="{98449BDD-C0B0-4288-9AFC-6B4DF0CA1108}" type="presParOf" srcId="{F3F11B7C-CCDF-4064-B427-EB84821C1EC6}" destId="{B5F2B9D9-726A-4D2C-8764-51EEC8C56C6D}" srcOrd="12" destOrd="0" presId="urn:microsoft.com/office/officeart/2016/7/layout/RepeatingBendingProcessNew"/>
    <dgm:cxn modelId="{7A042E6A-4FFA-4724-9A79-3D0D3EEC6148}" type="presParOf" srcId="{F3F11B7C-CCDF-4064-B427-EB84821C1EC6}" destId="{20F175DB-D50A-4235-B68A-1E27385AB4E0}" srcOrd="13" destOrd="0" presId="urn:microsoft.com/office/officeart/2016/7/layout/RepeatingBendingProcessNew"/>
    <dgm:cxn modelId="{C829DFEC-E7AE-46DE-88A3-5C7C4DACB189}" type="presParOf" srcId="{20F175DB-D50A-4235-B68A-1E27385AB4E0}" destId="{C3FC1EB0-C5B7-439F-9D5E-ABC30878619C}" srcOrd="0" destOrd="0" presId="urn:microsoft.com/office/officeart/2016/7/layout/RepeatingBendingProcessNew"/>
    <dgm:cxn modelId="{C0173547-4518-4BBB-B0FB-0115BA231764}" type="presParOf" srcId="{F3F11B7C-CCDF-4064-B427-EB84821C1EC6}" destId="{8EA31538-AD64-4E97-B88D-60C34E8893C8}" srcOrd="14" destOrd="0" presId="urn:microsoft.com/office/officeart/2016/7/layout/RepeatingBendingProcessNew"/>
    <dgm:cxn modelId="{50A6831E-97D1-4E7E-ADBB-84999DD14FB4}" type="presParOf" srcId="{F3F11B7C-CCDF-4064-B427-EB84821C1EC6}" destId="{1AA24B94-3F6F-41C6-8C81-21D31005CB47}" srcOrd="15" destOrd="0" presId="urn:microsoft.com/office/officeart/2016/7/layout/RepeatingBendingProcessNew"/>
    <dgm:cxn modelId="{A7D9BA21-CB9E-4ECA-B081-1861AF6DB565}" type="presParOf" srcId="{1AA24B94-3F6F-41C6-8C81-21D31005CB47}" destId="{C28CE55F-A371-48A9-BA85-82C177D3926F}" srcOrd="0" destOrd="0" presId="urn:microsoft.com/office/officeart/2016/7/layout/RepeatingBendingProcessNew"/>
    <dgm:cxn modelId="{5E1F58F7-C54A-46D7-80D4-0E05D27E917E}" type="presParOf" srcId="{F3F11B7C-CCDF-4064-B427-EB84821C1EC6}" destId="{9FA45770-45FB-4DE6-A7D1-D13A4267534B}" srcOrd="16" destOrd="0" presId="urn:microsoft.com/office/officeart/2016/7/layout/RepeatingBendingProcessNew"/>
    <dgm:cxn modelId="{FFCF7462-30CF-41D2-AEA6-7E2BF62A01C5}" type="presParOf" srcId="{F3F11B7C-CCDF-4064-B427-EB84821C1EC6}" destId="{4F34BE88-D4A9-4DA0-ABEE-ACD77B352FBD}" srcOrd="17" destOrd="0" presId="urn:microsoft.com/office/officeart/2016/7/layout/RepeatingBendingProcessNew"/>
    <dgm:cxn modelId="{3E118A51-6202-44F2-8D71-2F133C977567}" type="presParOf" srcId="{4F34BE88-D4A9-4DA0-ABEE-ACD77B352FBD}" destId="{5047357B-2B9F-4E62-97EE-8B884775ECA5}" srcOrd="0" destOrd="0" presId="urn:microsoft.com/office/officeart/2016/7/layout/RepeatingBendingProcessNew"/>
    <dgm:cxn modelId="{8471801F-FF53-4B55-8D5F-FC38A50234D0}" type="presParOf" srcId="{F3F11B7C-CCDF-4064-B427-EB84821C1EC6}" destId="{4F473CD0-87BC-4AEA-8978-263E2548BEF8}" srcOrd="18" destOrd="0" presId="urn:microsoft.com/office/officeart/2016/7/layout/RepeatingBendingProcessNew"/>
    <dgm:cxn modelId="{E0155E96-B8A3-421B-B71A-FB01B4BF0FE0}" type="presParOf" srcId="{F3F11B7C-CCDF-4064-B427-EB84821C1EC6}" destId="{6FDCC640-82F2-4E03-A0EA-693CDA090FAD}" srcOrd="19" destOrd="0" presId="urn:microsoft.com/office/officeart/2016/7/layout/RepeatingBendingProcessNew"/>
    <dgm:cxn modelId="{5F0A83E4-B632-4999-BFE7-16A961A539A2}" type="presParOf" srcId="{6FDCC640-82F2-4E03-A0EA-693CDA090FAD}" destId="{1679FC2F-61F7-4FB8-A70D-5E3AEA63E125}" srcOrd="0" destOrd="0" presId="urn:microsoft.com/office/officeart/2016/7/layout/RepeatingBendingProcessNew"/>
    <dgm:cxn modelId="{56A639C8-D072-463F-8D6E-015A4C986007}" type="presParOf" srcId="{F3F11B7C-CCDF-4064-B427-EB84821C1EC6}" destId="{DEA1BA8F-6EC2-4AEF-847F-A9C4A7F508BF}" srcOrd="20" destOrd="0" presId="urn:microsoft.com/office/officeart/2016/7/layout/RepeatingBendingProcessNew"/>
    <dgm:cxn modelId="{8790C940-17EB-4425-98E2-59C29C9FF414}" type="presParOf" srcId="{F3F11B7C-CCDF-4064-B427-EB84821C1EC6}" destId="{FC7E6134-7504-47F6-BFF5-A70C7A8E7D1C}" srcOrd="21" destOrd="0" presId="urn:microsoft.com/office/officeart/2016/7/layout/RepeatingBendingProcessNew"/>
    <dgm:cxn modelId="{3F5B69F0-ACE2-42E6-8D71-8DF5612EC4D7}" type="presParOf" srcId="{FC7E6134-7504-47F6-BFF5-A70C7A8E7D1C}" destId="{48F1B9FE-C231-4D3D-B23A-CAED2BEDD239}" srcOrd="0" destOrd="0" presId="urn:microsoft.com/office/officeart/2016/7/layout/RepeatingBendingProcessNew"/>
    <dgm:cxn modelId="{F3E06DCC-7AE2-4A48-9B1A-0A5702729B3A}" type="presParOf" srcId="{F3F11B7C-CCDF-4064-B427-EB84821C1EC6}" destId="{93EC68CB-65C2-4A7C-9DD1-B26C4C884091}" srcOrd="22" destOrd="0" presId="urn:microsoft.com/office/officeart/2016/7/layout/RepeatingBendingProcessNew"/>
    <dgm:cxn modelId="{64249C7B-4592-4FD9-A780-95307CBA7B99}" type="presParOf" srcId="{F3F11B7C-CCDF-4064-B427-EB84821C1EC6}" destId="{F9F78D31-587E-448E-AADD-88CBBF33F332}" srcOrd="23" destOrd="0" presId="urn:microsoft.com/office/officeart/2016/7/layout/RepeatingBendingProcessNew"/>
    <dgm:cxn modelId="{99130B8E-8D1E-4D61-B5DC-AF76F2A42423}" type="presParOf" srcId="{F9F78D31-587E-448E-AADD-88CBBF33F332}" destId="{551646EF-5B24-40AD-8E8D-68EEE3285DF8}" srcOrd="0" destOrd="0" presId="urn:microsoft.com/office/officeart/2016/7/layout/RepeatingBendingProcessNew"/>
    <dgm:cxn modelId="{A89264F3-FCCB-4261-80DA-3A01E24E404B}" type="presParOf" srcId="{F3F11B7C-CCDF-4064-B427-EB84821C1EC6}" destId="{FC3233F2-5F55-4B50-A41A-93AD1FBC9E10}" srcOrd="24" destOrd="0" presId="urn:microsoft.com/office/officeart/2016/7/layout/RepeatingBendingProcessNew"/>
    <dgm:cxn modelId="{AE8B4B0D-18B6-4CCC-BEB0-6C3C0DB88A74}" type="presParOf" srcId="{F3F11B7C-CCDF-4064-B427-EB84821C1EC6}" destId="{39E14C51-CD7B-4168-B262-B55D514BDC66}" srcOrd="25" destOrd="0" presId="urn:microsoft.com/office/officeart/2016/7/layout/RepeatingBendingProcessNew"/>
    <dgm:cxn modelId="{60AB3562-D4C9-4134-AED3-B153428C7281}" type="presParOf" srcId="{39E14C51-CD7B-4168-B262-B55D514BDC66}" destId="{135272C4-F70F-4D6E-B76C-DEBF95AEF1F7}" srcOrd="0" destOrd="0" presId="urn:microsoft.com/office/officeart/2016/7/layout/RepeatingBendingProcessNew"/>
    <dgm:cxn modelId="{D0746E13-9841-4941-A4F5-15DD39E3F4E4}" type="presParOf" srcId="{F3F11B7C-CCDF-4064-B427-EB84821C1EC6}" destId="{7AA58FBB-EC7F-4E09-9C1E-D6B1E13FB331}" srcOrd="26"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57044A-CF2E-45B2-A8C7-9EB2CC42C1F8}">
      <dsp:nvSpPr>
        <dsp:cNvPr id="0" name=""/>
        <dsp:cNvSpPr/>
      </dsp:nvSpPr>
      <dsp:spPr>
        <a:xfrm>
          <a:off x="1848780" y="1033914"/>
          <a:ext cx="393413" cy="91440"/>
        </a:xfrm>
        <a:custGeom>
          <a:avLst/>
          <a:gdLst/>
          <a:ahLst/>
          <a:cxnLst/>
          <a:rect l="0" t="0" r="0" b="0"/>
          <a:pathLst>
            <a:path>
              <a:moveTo>
                <a:pt x="0" y="45720"/>
              </a:moveTo>
              <a:lnTo>
                <a:pt x="393413"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34887" y="1077514"/>
        <a:ext cx="21200" cy="4240"/>
      </dsp:txXfrm>
    </dsp:sp>
    <dsp:sp modelId="{71AA276F-BD6C-4D40-97AC-7D850AF381A4}">
      <dsp:nvSpPr>
        <dsp:cNvPr id="0" name=""/>
        <dsp:cNvSpPr/>
      </dsp:nvSpPr>
      <dsp:spPr>
        <a:xfrm>
          <a:off x="7043" y="526573"/>
          <a:ext cx="1843537" cy="110612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800100">
            <a:lnSpc>
              <a:spcPct val="90000"/>
            </a:lnSpc>
            <a:spcBef>
              <a:spcPct val="0"/>
            </a:spcBef>
            <a:spcAft>
              <a:spcPct val="35000"/>
            </a:spcAft>
            <a:buNone/>
          </a:pPr>
          <a:r>
            <a:rPr lang="en-US" sz="1800" kern="1200"/>
            <a:t>Background</a:t>
          </a:r>
        </a:p>
      </dsp:txBody>
      <dsp:txXfrm>
        <a:off x="7043" y="526573"/>
        <a:ext cx="1843537" cy="1106122"/>
      </dsp:txXfrm>
    </dsp:sp>
    <dsp:sp modelId="{454D8243-A444-41AB-A2BA-2278FA5C932E}">
      <dsp:nvSpPr>
        <dsp:cNvPr id="0" name=""/>
        <dsp:cNvSpPr/>
      </dsp:nvSpPr>
      <dsp:spPr>
        <a:xfrm>
          <a:off x="4116332" y="1033914"/>
          <a:ext cx="393413" cy="91440"/>
        </a:xfrm>
        <a:custGeom>
          <a:avLst/>
          <a:gdLst/>
          <a:ahLst/>
          <a:cxnLst/>
          <a:rect l="0" t="0" r="0" b="0"/>
          <a:pathLst>
            <a:path>
              <a:moveTo>
                <a:pt x="0" y="45720"/>
              </a:moveTo>
              <a:lnTo>
                <a:pt x="393413" y="45720"/>
              </a:lnTo>
            </a:path>
          </a:pathLst>
        </a:custGeom>
        <a:noFill/>
        <a:ln w="1270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02438" y="1077514"/>
        <a:ext cx="21200" cy="4240"/>
      </dsp:txXfrm>
    </dsp:sp>
    <dsp:sp modelId="{3F7E0F9A-D958-42C5-AEB3-D0EACB1F7B64}">
      <dsp:nvSpPr>
        <dsp:cNvPr id="0" name=""/>
        <dsp:cNvSpPr/>
      </dsp:nvSpPr>
      <dsp:spPr>
        <a:xfrm>
          <a:off x="2274594" y="526573"/>
          <a:ext cx="1843537" cy="1106122"/>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800100">
            <a:lnSpc>
              <a:spcPct val="90000"/>
            </a:lnSpc>
            <a:spcBef>
              <a:spcPct val="0"/>
            </a:spcBef>
            <a:spcAft>
              <a:spcPct val="35000"/>
            </a:spcAft>
            <a:buNone/>
          </a:pPr>
          <a:r>
            <a:rPr lang="en-US" sz="1800" kern="1200"/>
            <a:t>Introduction to </a:t>
          </a:r>
          <a:r>
            <a:rPr lang="en-US" sz="1800" i="1" kern="1200"/>
            <a:t>Agrobacterium tumefaciens</a:t>
          </a:r>
          <a:r>
            <a:rPr lang="en-US" sz="1800" kern="1200"/>
            <a:t> </a:t>
          </a:r>
        </a:p>
      </dsp:txBody>
      <dsp:txXfrm>
        <a:off x="2274594" y="526573"/>
        <a:ext cx="1843537" cy="1106122"/>
      </dsp:txXfrm>
    </dsp:sp>
    <dsp:sp modelId="{B5A621CC-29C6-42DA-98DB-A74E06CF2303}">
      <dsp:nvSpPr>
        <dsp:cNvPr id="0" name=""/>
        <dsp:cNvSpPr/>
      </dsp:nvSpPr>
      <dsp:spPr>
        <a:xfrm>
          <a:off x="6383883" y="1033914"/>
          <a:ext cx="393413" cy="91440"/>
        </a:xfrm>
        <a:custGeom>
          <a:avLst/>
          <a:gdLst/>
          <a:ahLst/>
          <a:cxnLst/>
          <a:rect l="0" t="0" r="0" b="0"/>
          <a:pathLst>
            <a:path>
              <a:moveTo>
                <a:pt x="0" y="45720"/>
              </a:moveTo>
              <a:lnTo>
                <a:pt x="393413" y="45720"/>
              </a:lnTo>
            </a:path>
          </a:pathLst>
        </a:custGeom>
        <a:noFill/>
        <a:ln w="1270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569989" y="1077514"/>
        <a:ext cx="21200" cy="4240"/>
      </dsp:txXfrm>
    </dsp:sp>
    <dsp:sp modelId="{4FA487E9-D582-4FB1-8115-7601A1CB85E6}">
      <dsp:nvSpPr>
        <dsp:cNvPr id="0" name=""/>
        <dsp:cNvSpPr/>
      </dsp:nvSpPr>
      <dsp:spPr>
        <a:xfrm>
          <a:off x="4542145" y="526573"/>
          <a:ext cx="1843537" cy="1106122"/>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800100">
            <a:lnSpc>
              <a:spcPct val="90000"/>
            </a:lnSpc>
            <a:spcBef>
              <a:spcPct val="0"/>
            </a:spcBef>
            <a:spcAft>
              <a:spcPct val="35000"/>
            </a:spcAft>
            <a:buNone/>
          </a:pPr>
          <a:r>
            <a:rPr lang="en-US" sz="1800" kern="1200"/>
            <a:t>Biological question under investigation</a:t>
          </a:r>
        </a:p>
      </dsp:txBody>
      <dsp:txXfrm>
        <a:off x="4542145" y="526573"/>
        <a:ext cx="1843537" cy="1106122"/>
      </dsp:txXfrm>
    </dsp:sp>
    <dsp:sp modelId="{57CA3D3C-DF52-45B2-B7DD-A24A4299EBAA}">
      <dsp:nvSpPr>
        <dsp:cNvPr id="0" name=""/>
        <dsp:cNvSpPr/>
      </dsp:nvSpPr>
      <dsp:spPr>
        <a:xfrm>
          <a:off x="8651434" y="1033914"/>
          <a:ext cx="393413" cy="91440"/>
        </a:xfrm>
        <a:custGeom>
          <a:avLst/>
          <a:gdLst/>
          <a:ahLst/>
          <a:cxnLst/>
          <a:rect l="0" t="0" r="0" b="0"/>
          <a:pathLst>
            <a:path>
              <a:moveTo>
                <a:pt x="0" y="45720"/>
              </a:moveTo>
              <a:lnTo>
                <a:pt x="393413" y="45720"/>
              </a:lnTo>
            </a:path>
          </a:pathLst>
        </a:custGeom>
        <a:noFill/>
        <a:ln w="1270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8837540" y="1077514"/>
        <a:ext cx="21200" cy="4240"/>
      </dsp:txXfrm>
    </dsp:sp>
    <dsp:sp modelId="{DD9A4239-3378-493B-B1F4-6462E0A7025F}">
      <dsp:nvSpPr>
        <dsp:cNvPr id="0" name=""/>
        <dsp:cNvSpPr/>
      </dsp:nvSpPr>
      <dsp:spPr>
        <a:xfrm>
          <a:off x="6809696" y="526573"/>
          <a:ext cx="1843537" cy="1106122"/>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800100">
            <a:lnSpc>
              <a:spcPct val="90000"/>
            </a:lnSpc>
            <a:spcBef>
              <a:spcPct val="0"/>
            </a:spcBef>
            <a:spcAft>
              <a:spcPct val="35000"/>
            </a:spcAft>
            <a:buNone/>
          </a:pPr>
          <a:r>
            <a:rPr lang="en-US" sz="1800" kern="1200"/>
            <a:t>Aim and specific objectives</a:t>
          </a:r>
        </a:p>
      </dsp:txBody>
      <dsp:txXfrm>
        <a:off x="6809696" y="526573"/>
        <a:ext cx="1843537" cy="1106122"/>
      </dsp:txXfrm>
    </dsp:sp>
    <dsp:sp modelId="{6E3BC38E-2C4C-41BB-B272-8C071E8AA8BA}">
      <dsp:nvSpPr>
        <dsp:cNvPr id="0" name=""/>
        <dsp:cNvSpPr/>
      </dsp:nvSpPr>
      <dsp:spPr>
        <a:xfrm>
          <a:off x="928812" y="1630895"/>
          <a:ext cx="9070204" cy="393413"/>
        </a:xfrm>
        <a:custGeom>
          <a:avLst/>
          <a:gdLst/>
          <a:ahLst/>
          <a:cxnLst/>
          <a:rect l="0" t="0" r="0" b="0"/>
          <a:pathLst>
            <a:path>
              <a:moveTo>
                <a:pt x="9070204" y="0"/>
              </a:moveTo>
              <a:lnTo>
                <a:pt x="9070204" y="213806"/>
              </a:lnTo>
              <a:lnTo>
                <a:pt x="0" y="213806"/>
              </a:lnTo>
              <a:lnTo>
                <a:pt x="0" y="393413"/>
              </a:lnTo>
            </a:path>
          </a:pathLst>
        </a:custGeom>
        <a:noFill/>
        <a:ln w="1270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36911" y="1825482"/>
        <a:ext cx="454005" cy="4240"/>
      </dsp:txXfrm>
    </dsp:sp>
    <dsp:sp modelId="{A7900586-734B-4717-8097-C58D4207C2FB}">
      <dsp:nvSpPr>
        <dsp:cNvPr id="0" name=""/>
        <dsp:cNvSpPr/>
      </dsp:nvSpPr>
      <dsp:spPr>
        <a:xfrm>
          <a:off x="9077248" y="526573"/>
          <a:ext cx="1843537" cy="1106122"/>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800100">
            <a:lnSpc>
              <a:spcPct val="90000"/>
            </a:lnSpc>
            <a:spcBef>
              <a:spcPct val="0"/>
            </a:spcBef>
            <a:spcAft>
              <a:spcPct val="35000"/>
            </a:spcAft>
            <a:buNone/>
          </a:pPr>
          <a:r>
            <a:rPr lang="en-US" sz="1800" kern="1200"/>
            <a:t>Workflow methodology (Group vs Paper)</a:t>
          </a:r>
        </a:p>
      </dsp:txBody>
      <dsp:txXfrm>
        <a:off x="9077248" y="526573"/>
        <a:ext cx="1843537" cy="1106122"/>
      </dsp:txXfrm>
    </dsp:sp>
    <dsp:sp modelId="{4B3940D5-745C-470A-A1B5-714CD44882B1}">
      <dsp:nvSpPr>
        <dsp:cNvPr id="0" name=""/>
        <dsp:cNvSpPr/>
      </dsp:nvSpPr>
      <dsp:spPr>
        <a:xfrm>
          <a:off x="1848780" y="2564050"/>
          <a:ext cx="393413" cy="91440"/>
        </a:xfrm>
        <a:custGeom>
          <a:avLst/>
          <a:gdLst/>
          <a:ahLst/>
          <a:cxnLst/>
          <a:rect l="0" t="0" r="0" b="0"/>
          <a:pathLst>
            <a:path>
              <a:moveTo>
                <a:pt x="0" y="45720"/>
              </a:moveTo>
              <a:lnTo>
                <a:pt x="393413"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34887" y="2607650"/>
        <a:ext cx="21200" cy="4240"/>
      </dsp:txXfrm>
    </dsp:sp>
    <dsp:sp modelId="{BF753A85-2734-4C93-83F3-8E71BB8AEA9B}">
      <dsp:nvSpPr>
        <dsp:cNvPr id="0" name=""/>
        <dsp:cNvSpPr/>
      </dsp:nvSpPr>
      <dsp:spPr>
        <a:xfrm>
          <a:off x="7043" y="2056709"/>
          <a:ext cx="1843537" cy="110612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800100">
            <a:lnSpc>
              <a:spcPct val="90000"/>
            </a:lnSpc>
            <a:spcBef>
              <a:spcPct val="0"/>
            </a:spcBef>
            <a:spcAft>
              <a:spcPct val="35000"/>
            </a:spcAft>
            <a:buNone/>
          </a:pPr>
          <a:r>
            <a:rPr lang="en-US" sz="1800" kern="1200"/>
            <a:t>RNA seq pipeline</a:t>
          </a:r>
        </a:p>
      </dsp:txBody>
      <dsp:txXfrm>
        <a:off x="7043" y="2056709"/>
        <a:ext cx="1843537" cy="1106122"/>
      </dsp:txXfrm>
    </dsp:sp>
    <dsp:sp modelId="{6A389420-925E-41A9-ABDE-F6AFDB498E1E}">
      <dsp:nvSpPr>
        <dsp:cNvPr id="0" name=""/>
        <dsp:cNvSpPr/>
      </dsp:nvSpPr>
      <dsp:spPr>
        <a:xfrm>
          <a:off x="4116332" y="2564050"/>
          <a:ext cx="393413" cy="91440"/>
        </a:xfrm>
        <a:custGeom>
          <a:avLst/>
          <a:gdLst/>
          <a:ahLst/>
          <a:cxnLst/>
          <a:rect l="0" t="0" r="0" b="0"/>
          <a:pathLst>
            <a:path>
              <a:moveTo>
                <a:pt x="0" y="45720"/>
              </a:moveTo>
              <a:lnTo>
                <a:pt x="393413" y="45720"/>
              </a:lnTo>
            </a:path>
          </a:pathLst>
        </a:custGeom>
        <a:noFill/>
        <a:ln w="1270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302438" y="2607650"/>
        <a:ext cx="21200" cy="4240"/>
      </dsp:txXfrm>
    </dsp:sp>
    <dsp:sp modelId="{A9B13DD9-3EFF-40F3-BC91-CDDFA5AAB4CA}">
      <dsp:nvSpPr>
        <dsp:cNvPr id="0" name=""/>
        <dsp:cNvSpPr/>
      </dsp:nvSpPr>
      <dsp:spPr>
        <a:xfrm>
          <a:off x="2274594" y="2056709"/>
          <a:ext cx="1843537" cy="1106122"/>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800100">
            <a:lnSpc>
              <a:spcPct val="90000"/>
            </a:lnSpc>
            <a:spcBef>
              <a:spcPct val="0"/>
            </a:spcBef>
            <a:spcAft>
              <a:spcPct val="35000"/>
            </a:spcAft>
            <a:buNone/>
          </a:pPr>
          <a:r>
            <a:rPr lang="en-US" sz="1800" kern="1200"/>
            <a:t>Overview of the group documents</a:t>
          </a:r>
        </a:p>
      </dsp:txBody>
      <dsp:txXfrm>
        <a:off x="2274594" y="2056709"/>
        <a:ext cx="1843537" cy="1106122"/>
      </dsp:txXfrm>
    </dsp:sp>
    <dsp:sp modelId="{3EAAEDF7-63CD-40ED-9395-F0376A7B8EEA}">
      <dsp:nvSpPr>
        <dsp:cNvPr id="0" name=""/>
        <dsp:cNvSpPr/>
      </dsp:nvSpPr>
      <dsp:spPr>
        <a:xfrm>
          <a:off x="6383883" y="2564050"/>
          <a:ext cx="393413" cy="91440"/>
        </a:xfrm>
        <a:custGeom>
          <a:avLst/>
          <a:gdLst/>
          <a:ahLst/>
          <a:cxnLst/>
          <a:rect l="0" t="0" r="0" b="0"/>
          <a:pathLst>
            <a:path>
              <a:moveTo>
                <a:pt x="0" y="45720"/>
              </a:moveTo>
              <a:lnTo>
                <a:pt x="393413" y="45720"/>
              </a:lnTo>
            </a:path>
          </a:pathLst>
        </a:custGeom>
        <a:noFill/>
        <a:ln w="1270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569989" y="2607650"/>
        <a:ext cx="21200" cy="4240"/>
      </dsp:txXfrm>
    </dsp:sp>
    <dsp:sp modelId="{C4362ED9-10F8-4FD8-A226-B3DA33E83F75}">
      <dsp:nvSpPr>
        <dsp:cNvPr id="0" name=""/>
        <dsp:cNvSpPr/>
      </dsp:nvSpPr>
      <dsp:spPr>
        <a:xfrm>
          <a:off x="4542145" y="2056709"/>
          <a:ext cx="1843537" cy="1106122"/>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800100">
            <a:lnSpc>
              <a:spcPct val="90000"/>
            </a:lnSpc>
            <a:spcBef>
              <a:spcPct val="0"/>
            </a:spcBef>
            <a:spcAft>
              <a:spcPct val="35000"/>
            </a:spcAft>
            <a:buNone/>
          </a:pPr>
          <a:r>
            <a:rPr lang="en-US" sz="1800" kern="1200"/>
            <a:t>Results comparison</a:t>
          </a:r>
        </a:p>
      </dsp:txBody>
      <dsp:txXfrm>
        <a:off x="4542145" y="2056709"/>
        <a:ext cx="1843537" cy="1106122"/>
      </dsp:txXfrm>
    </dsp:sp>
    <dsp:sp modelId="{07FB3BCD-D12C-42B1-9743-CE3D6BE2A56B}">
      <dsp:nvSpPr>
        <dsp:cNvPr id="0" name=""/>
        <dsp:cNvSpPr/>
      </dsp:nvSpPr>
      <dsp:spPr>
        <a:xfrm>
          <a:off x="6809696" y="2056709"/>
          <a:ext cx="1843537" cy="1106122"/>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0335" tIns="94822" rIns="90335" bIns="94822" numCol="1" spcCol="1270" anchor="ctr" anchorCtr="0">
          <a:noAutofit/>
        </a:bodyPr>
        <a:lstStyle/>
        <a:p>
          <a:pPr marL="0" lvl="0" indent="0" algn="ctr" defTabSz="800100">
            <a:lnSpc>
              <a:spcPct val="90000"/>
            </a:lnSpc>
            <a:spcBef>
              <a:spcPct val="0"/>
            </a:spcBef>
            <a:spcAft>
              <a:spcPct val="35000"/>
            </a:spcAft>
            <a:buNone/>
          </a:pPr>
          <a:r>
            <a:rPr lang="en-US" sz="1800" kern="1200"/>
            <a:t>Conclusion</a:t>
          </a:r>
        </a:p>
      </dsp:txBody>
      <dsp:txXfrm>
        <a:off x="6809696" y="2056709"/>
        <a:ext cx="1843537" cy="11061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69A174E-FB2E-4C8A-9233-00F3C3ABF938}">
      <dsp:nvSpPr>
        <dsp:cNvPr id="0" name=""/>
        <dsp:cNvSpPr/>
      </dsp:nvSpPr>
      <dsp:spPr>
        <a:xfrm>
          <a:off x="2150231" y="535495"/>
          <a:ext cx="412093" cy="91440"/>
        </a:xfrm>
        <a:custGeom>
          <a:avLst/>
          <a:gdLst/>
          <a:ahLst/>
          <a:cxnLst/>
          <a:rect l="0" t="0" r="0" b="0"/>
          <a:pathLst>
            <a:path>
              <a:moveTo>
                <a:pt x="0" y="45720"/>
              </a:moveTo>
              <a:lnTo>
                <a:pt x="412093"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45210" y="579000"/>
        <a:ext cx="22134" cy="4431"/>
      </dsp:txXfrm>
    </dsp:sp>
    <dsp:sp modelId="{D0276062-F9A2-4BB0-B5EB-1E894E1637C9}">
      <dsp:nvSpPr>
        <dsp:cNvPr id="0" name=""/>
        <dsp:cNvSpPr/>
      </dsp:nvSpPr>
      <dsp:spPr>
        <a:xfrm>
          <a:off x="227276" y="3789"/>
          <a:ext cx="1924754" cy="1154852"/>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b="1" kern="1200" dirty="0"/>
            <a:t>1.Raw sequencing data</a:t>
          </a:r>
          <a:r>
            <a:rPr lang="en-US" sz="1200" kern="1200" dirty="0"/>
            <a:t>: Retrieved from NCBI </a:t>
          </a:r>
          <a:r>
            <a:rPr lang="en-US" sz="1200" b="0" i="0" kern="1200" dirty="0"/>
            <a:t>Sequence Read Archive (</a:t>
          </a:r>
          <a:r>
            <a:rPr lang="en-US" sz="1200" kern="1200" dirty="0"/>
            <a:t>SRA)</a:t>
          </a:r>
        </a:p>
      </dsp:txBody>
      <dsp:txXfrm>
        <a:off x="227276" y="3789"/>
        <a:ext cx="1924754" cy="1154852"/>
      </dsp:txXfrm>
    </dsp:sp>
    <dsp:sp modelId="{9F26431F-7CCA-43AF-A24F-21612EABD9A5}">
      <dsp:nvSpPr>
        <dsp:cNvPr id="0" name=""/>
        <dsp:cNvSpPr/>
      </dsp:nvSpPr>
      <dsp:spPr>
        <a:xfrm>
          <a:off x="4517679" y="535495"/>
          <a:ext cx="412093" cy="91440"/>
        </a:xfrm>
        <a:custGeom>
          <a:avLst/>
          <a:gdLst/>
          <a:ahLst/>
          <a:cxnLst/>
          <a:rect l="0" t="0" r="0" b="0"/>
          <a:pathLst>
            <a:path>
              <a:moveTo>
                <a:pt x="0" y="45720"/>
              </a:moveTo>
              <a:lnTo>
                <a:pt x="412093" y="45720"/>
              </a:lnTo>
            </a:path>
          </a:pathLst>
        </a:custGeom>
        <a:noFill/>
        <a:ln w="12700" cap="flat" cmpd="sng" algn="ctr">
          <a:solidFill>
            <a:schemeClr val="accent2">
              <a:hueOff val="536968"/>
              <a:satOff val="-1541"/>
              <a:lumOff val="-246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712658" y="579000"/>
        <a:ext cx="22134" cy="4431"/>
      </dsp:txXfrm>
    </dsp:sp>
    <dsp:sp modelId="{937689AF-D590-444E-BAA8-3AC0A226B791}">
      <dsp:nvSpPr>
        <dsp:cNvPr id="0" name=""/>
        <dsp:cNvSpPr/>
      </dsp:nvSpPr>
      <dsp:spPr>
        <a:xfrm>
          <a:off x="2594724" y="3789"/>
          <a:ext cx="1924754" cy="1154852"/>
        </a:xfrm>
        <a:prstGeom prst="rect">
          <a:avLst/>
        </a:prstGeom>
        <a:solidFill>
          <a:schemeClr val="accent2">
            <a:hueOff val="495663"/>
            <a:satOff val="-1423"/>
            <a:lumOff val="-227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b="1" kern="1200"/>
            <a:t>2. Processed data</a:t>
          </a:r>
          <a:r>
            <a:rPr lang="en-US" sz="1200" kern="1200"/>
            <a:t>:</a:t>
          </a:r>
        </a:p>
      </dsp:txBody>
      <dsp:txXfrm>
        <a:off x="2594724" y="3789"/>
        <a:ext cx="1924754" cy="1154852"/>
      </dsp:txXfrm>
    </dsp:sp>
    <dsp:sp modelId="{30FFB85E-AB41-46F6-A6E5-C6A96E3A3843}">
      <dsp:nvSpPr>
        <dsp:cNvPr id="0" name=""/>
        <dsp:cNvSpPr/>
      </dsp:nvSpPr>
      <dsp:spPr>
        <a:xfrm>
          <a:off x="6885127" y="535495"/>
          <a:ext cx="412093" cy="91440"/>
        </a:xfrm>
        <a:custGeom>
          <a:avLst/>
          <a:gdLst/>
          <a:ahLst/>
          <a:cxnLst/>
          <a:rect l="0" t="0" r="0" b="0"/>
          <a:pathLst>
            <a:path>
              <a:moveTo>
                <a:pt x="0" y="45720"/>
              </a:moveTo>
              <a:lnTo>
                <a:pt x="412093" y="45720"/>
              </a:lnTo>
            </a:path>
          </a:pathLst>
        </a:custGeom>
        <a:noFill/>
        <a:ln w="12700" cap="flat" cmpd="sng" algn="ctr">
          <a:solidFill>
            <a:schemeClr val="accent2">
              <a:hueOff val="1073936"/>
              <a:satOff val="-3082"/>
              <a:lumOff val="-493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0106" y="579000"/>
        <a:ext cx="22134" cy="4431"/>
      </dsp:txXfrm>
    </dsp:sp>
    <dsp:sp modelId="{32B224A0-9284-4F53-BB71-E547D63EDA65}">
      <dsp:nvSpPr>
        <dsp:cNvPr id="0" name=""/>
        <dsp:cNvSpPr/>
      </dsp:nvSpPr>
      <dsp:spPr>
        <a:xfrm>
          <a:off x="4962172" y="3789"/>
          <a:ext cx="1924754" cy="1154852"/>
        </a:xfrm>
        <a:prstGeom prst="rect">
          <a:avLst/>
        </a:prstGeom>
        <a:solidFill>
          <a:schemeClr val="accent2">
            <a:hueOff val="991325"/>
            <a:satOff val="-2845"/>
            <a:lumOff val="-455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kern="1200"/>
            <a:t>Converted FASTQ files</a:t>
          </a:r>
        </a:p>
      </dsp:txBody>
      <dsp:txXfrm>
        <a:off x="4962172" y="3789"/>
        <a:ext cx="1924754" cy="1154852"/>
      </dsp:txXfrm>
    </dsp:sp>
    <dsp:sp modelId="{63E881DD-6012-4141-9221-A65F4AF0F604}">
      <dsp:nvSpPr>
        <dsp:cNvPr id="0" name=""/>
        <dsp:cNvSpPr/>
      </dsp:nvSpPr>
      <dsp:spPr>
        <a:xfrm>
          <a:off x="9252575" y="535495"/>
          <a:ext cx="412093" cy="91440"/>
        </a:xfrm>
        <a:custGeom>
          <a:avLst/>
          <a:gdLst/>
          <a:ahLst/>
          <a:cxnLst/>
          <a:rect l="0" t="0" r="0" b="0"/>
          <a:pathLst>
            <a:path>
              <a:moveTo>
                <a:pt x="0" y="45720"/>
              </a:moveTo>
              <a:lnTo>
                <a:pt x="412093" y="45720"/>
              </a:lnTo>
            </a:path>
          </a:pathLst>
        </a:custGeom>
        <a:noFill/>
        <a:ln w="12700" cap="flat" cmpd="sng" algn="ctr">
          <a:solidFill>
            <a:schemeClr val="accent2">
              <a:hueOff val="1610903"/>
              <a:satOff val="-4623"/>
              <a:lumOff val="-740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9447554" y="579000"/>
        <a:ext cx="22134" cy="4431"/>
      </dsp:txXfrm>
    </dsp:sp>
    <dsp:sp modelId="{66D714AB-151E-4291-81F8-DD9430504EEE}">
      <dsp:nvSpPr>
        <dsp:cNvPr id="0" name=""/>
        <dsp:cNvSpPr/>
      </dsp:nvSpPr>
      <dsp:spPr>
        <a:xfrm>
          <a:off x="7329620" y="3789"/>
          <a:ext cx="1924754" cy="1154852"/>
        </a:xfrm>
        <a:prstGeom prst="rect">
          <a:avLst/>
        </a:prstGeom>
        <a:solidFill>
          <a:schemeClr val="accent2">
            <a:hueOff val="1486988"/>
            <a:satOff val="-4268"/>
            <a:lumOff val="-683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kern="1200"/>
            <a:t>Quality control (QC) reports (FastQC, MultiQC)</a:t>
          </a:r>
        </a:p>
      </dsp:txBody>
      <dsp:txXfrm>
        <a:off x="7329620" y="3789"/>
        <a:ext cx="1924754" cy="1154852"/>
      </dsp:txXfrm>
    </dsp:sp>
    <dsp:sp modelId="{95460EB3-8EFB-49E5-B5C6-5F19BF6CAC3E}">
      <dsp:nvSpPr>
        <dsp:cNvPr id="0" name=""/>
        <dsp:cNvSpPr/>
      </dsp:nvSpPr>
      <dsp:spPr>
        <a:xfrm>
          <a:off x="1189654" y="1156842"/>
          <a:ext cx="9469791" cy="412093"/>
        </a:xfrm>
        <a:custGeom>
          <a:avLst/>
          <a:gdLst/>
          <a:ahLst/>
          <a:cxnLst/>
          <a:rect l="0" t="0" r="0" b="0"/>
          <a:pathLst>
            <a:path>
              <a:moveTo>
                <a:pt x="9469791" y="0"/>
              </a:moveTo>
              <a:lnTo>
                <a:pt x="9469791" y="223146"/>
              </a:lnTo>
              <a:lnTo>
                <a:pt x="0" y="223146"/>
              </a:lnTo>
              <a:lnTo>
                <a:pt x="0" y="412093"/>
              </a:lnTo>
            </a:path>
          </a:pathLst>
        </a:custGeom>
        <a:noFill/>
        <a:ln w="12700" cap="flat" cmpd="sng" algn="ctr">
          <a:solidFill>
            <a:schemeClr val="accent2">
              <a:hueOff val="2147871"/>
              <a:satOff val="-6164"/>
              <a:lumOff val="-987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7546" y="1360673"/>
        <a:ext cx="474006" cy="4431"/>
      </dsp:txXfrm>
    </dsp:sp>
    <dsp:sp modelId="{652DF2B1-CE3E-4019-B90E-C4D3E2CEDFEF}">
      <dsp:nvSpPr>
        <dsp:cNvPr id="0" name=""/>
        <dsp:cNvSpPr/>
      </dsp:nvSpPr>
      <dsp:spPr>
        <a:xfrm>
          <a:off x="9697068" y="3789"/>
          <a:ext cx="1924754" cy="1154852"/>
        </a:xfrm>
        <a:prstGeom prst="rect">
          <a:avLst/>
        </a:prstGeom>
        <a:solidFill>
          <a:schemeClr val="accent2">
            <a:hueOff val="1982650"/>
            <a:satOff val="-5690"/>
            <a:lumOff val="-911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kern="1200"/>
            <a:t>Aligned sequence files in </a:t>
          </a:r>
          <a:r>
            <a:rPr lang="en-US" sz="1200" b="1" kern="1200"/>
            <a:t>BAM</a:t>
          </a:r>
          <a:r>
            <a:rPr lang="en-US" sz="1200" kern="1200"/>
            <a:t> format (from STAR or HISAT2)</a:t>
          </a:r>
        </a:p>
      </dsp:txBody>
      <dsp:txXfrm>
        <a:off x="9697068" y="3789"/>
        <a:ext cx="1924754" cy="1154852"/>
      </dsp:txXfrm>
    </dsp:sp>
    <dsp:sp modelId="{569937E7-41C9-478E-8543-96F517128812}">
      <dsp:nvSpPr>
        <dsp:cNvPr id="0" name=""/>
        <dsp:cNvSpPr/>
      </dsp:nvSpPr>
      <dsp:spPr>
        <a:xfrm>
          <a:off x="2150231" y="2133041"/>
          <a:ext cx="412093" cy="91440"/>
        </a:xfrm>
        <a:custGeom>
          <a:avLst/>
          <a:gdLst/>
          <a:ahLst/>
          <a:cxnLst/>
          <a:rect l="0" t="0" r="0" b="0"/>
          <a:pathLst>
            <a:path>
              <a:moveTo>
                <a:pt x="0" y="45720"/>
              </a:moveTo>
              <a:lnTo>
                <a:pt x="412093" y="45720"/>
              </a:lnTo>
            </a:path>
          </a:pathLst>
        </a:custGeom>
        <a:noFill/>
        <a:ln w="12700" cap="flat" cmpd="sng" algn="ctr">
          <a:solidFill>
            <a:schemeClr val="accent2">
              <a:hueOff val="2684839"/>
              <a:satOff val="-7705"/>
              <a:lumOff val="-1233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45210" y="2176546"/>
        <a:ext cx="22134" cy="4431"/>
      </dsp:txXfrm>
    </dsp:sp>
    <dsp:sp modelId="{35D81CF1-CE99-4351-B9A2-391399EEEA88}">
      <dsp:nvSpPr>
        <dsp:cNvPr id="0" name=""/>
        <dsp:cNvSpPr/>
      </dsp:nvSpPr>
      <dsp:spPr>
        <a:xfrm>
          <a:off x="227276" y="1601335"/>
          <a:ext cx="1924754" cy="1154852"/>
        </a:xfrm>
        <a:prstGeom prst="rect">
          <a:avLst/>
        </a:prstGeom>
        <a:solidFill>
          <a:schemeClr val="accent2">
            <a:hueOff val="2478313"/>
            <a:satOff val="-7113"/>
            <a:lumOff val="-1138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kern="1200"/>
            <a:t>Gene-level </a:t>
          </a:r>
          <a:r>
            <a:rPr lang="en-US" sz="1200" b="1" kern="1200"/>
            <a:t>count matrices</a:t>
          </a:r>
          <a:r>
            <a:rPr lang="en-US" sz="1200" kern="1200"/>
            <a:t> (from featureCounts or HTSeq)</a:t>
          </a:r>
        </a:p>
      </dsp:txBody>
      <dsp:txXfrm>
        <a:off x="227276" y="1601335"/>
        <a:ext cx="1924754" cy="1154852"/>
      </dsp:txXfrm>
    </dsp:sp>
    <dsp:sp modelId="{20F175DB-D50A-4235-B68A-1E27385AB4E0}">
      <dsp:nvSpPr>
        <dsp:cNvPr id="0" name=""/>
        <dsp:cNvSpPr/>
      </dsp:nvSpPr>
      <dsp:spPr>
        <a:xfrm>
          <a:off x="4517679" y="2133041"/>
          <a:ext cx="412093" cy="91440"/>
        </a:xfrm>
        <a:custGeom>
          <a:avLst/>
          <a:gdLst/>
          <a:ahLst/>
          <a:cxnLst/>
          <a:rect l="0" t="0" r="0" b="0"/>
          <a:pathLst>
            <a:path>
              <a:moveTo>
                <a:pt x="0" y="45720"/>
              </a:moveTo>
              <a:lnTo>
                <a:pt x="412093" y="45720"/>
              </a:lnTo>
            </a:path>
          </a:pathLst>
        </a:custGeom>
        <a:noFill/>
        <a:ln w="12700" cap="flat" cmpd="sng" algn="ctr">
          <a:solidFill>
            <a:schemeClr val="accent2">
              <a:hueOff val="3221807"/>
              <a:satOff val="-9246"/>
              <a:lumOff val="-14805"/>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712658" y="2176546"/>
        <a:ext cx="22134" cy="4431"/>
      </dsp:txXfrm>
    </dsp:sp>
    <dsp:sp modelId="{B5F2B9D9-726A-4D2C-8764-51EEC8C56C6D}">
      <dsp:nvSpPr>
        <dsp:cNvPr id="0" name=""/>
        <dsp:cNvSpPr/>
      </dsp:nvSpPr>
      <dsp:spPr>
        <a:xfrm>
          <a:off x="2594724" y="1601335"/>
          <a:ext cx="1924754" cy="1154852"/>
        </a:xfrm>
        <a:prstGeom prst="rect">
          <a:avLst/>
        </a:prstGeom>
        <a:solidFill>
          <a:schemeClr val="accent2">
            <a:hueOff val="2973976"/>
            <a:satOff val="-8535"/>
            <a:lumOff val="-1366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b="1" kern="1200"/>
            <a:t>Normalized expression data</a:t>
          </a:r>
          <a:r>
            <a:rPr lang="en-US" sz="1200" kern="1200"/>
            <a:t> (TPM, FPKM, or DESeq2-normalized counts)</a:t>
          </a:r>
        </a:p>
      </dsp:txBody>
      <dsp:txXfrm>
        <a:off x="2594724" y="1601335"/>
        <a:ext cx="1924754" cy="1154852"/>
      </dsp:txXfrm>
    </dsp:sp>
    <dsp:sp modelId="{1AA24B94-3F6F-41C6-8C81-21D31005CB47}">
      <dsp:nvSpPr>
        <dsp:cNvPr id="0" name=""/>
        <dsp:cNvSpPr/>
      </dsp:nvSpPr>
      <dsp:spPr>
        <a:xfrm>
          <a:off x="6885127" y="2133041"/>
          <a:ext cx="412093" cy="91440"/>
        </a:xfrm>
        <a:custGeom>
          <a:avLst/>
          <a:gdLst/>
          <a:ahLst/>
          <a:cxnLst/>
          <a:rect l="0" t="0" r="0" b="0"/>
          <a:pathLst>
            <a:path>
              <a:moveTo>
                <a:pt x="0" y="45720"/>
              </a:moveTo>
              <a:lnTo>
                <a:pt x="412093" y="45720"/>
              </a:lnTo>
            </a:path>
          </a:pathLst>
        </a:custGeom>
        <a:noFill/>
        <a:ln w="12700" cap="flat" cmpd="sng" algn="ctr">
          <a:solidFill>
            <a:schemeClr val="accent2">
              <a:hueOff val="3758775"/>
              <a:satOff val="-10788"/>
              <a:lumOff val="-1727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0106" y="2176546"/>
        <a:ext cx="22134" cy="4431"/>
      </dsp:txXfrm>
    </dsp:sp>
    <dsp:sp modelId="{8EA31538-AD64-4E97-B88D-60C34E8893C8}">
      <dsp:nvSpPr>
        <dsp:cNvPr id="0" name=""/>
        <dsp:cNvSpPr/>
      </dsp:nvSpPr>
      <dsp:spPr>
        <a:xfrm>
          <a:off x="4962172" y="1601335"/>
          <a:ext cx="1924754" cy="1154852"/>
        </a:xfrm>
        <a:prstGeom prst="rect">
          <a:avLst/>
        </a:prstGeom>
        <a:solidFill>
          <a:schemeClr val="accent2">
            <a:hueOff val="3469638"/>
            <a:satOff val="-9958"/>
            <a:lumOff val="-1594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b="1" kern="1200"/>
            <a:t>Differentially expressed gene (DEG)</a:t>
          </a:r>
          <a:r>
            <a:rPr lang="en-US" sz="1200" kern="1200"/>
            <a:t> lists (CSV/TSV)</a:t>
          </a:r>
        </a:p>
      </dsp:txBody>
      <dsp:txXfrm>
        <a:off x="4962172" y="1601335"/>
        <a:ext cx="1924754" cy="1154852"/>
      </dsp:txXfrm>
    </dsp:sp>
    <dsp:sp modelId="{4F34BE88-D4A9-4DA0-ABEE-ACD77B352FBD}">
      <dsp:nvSpPr>
        <dsp:cNvPr id="0" name=""/>
        <dsp:cNvSpPr/>
      </dsp:nvSpPr>
      <dsp:spPr>
        <a:xfrm>
          <a:off x="9252575" y="2133041"/>
          <a:ext cx="412093" cy="91440"/>
        </a:xfrm>
        <a:custGeom>
          <a:avLst/>
          <a:gdLst/>
          <a:ahLst/>
          <a:cxnLst/>
          <a:rect l="0" t="0" r="0" b="0"/>
          <a:pathLst>
            <a:path>
              <a:moveTo>
                <a:pt x="0" y="45720"/>
              </a:moveTo>
              <a:lnTo>
                <a:pt x="412093" y="45720"/>
              </a:lnTo>
            </a:path>
          </a:pathLst>
        </a:custGeom>
        <a:noFill/>
        <a:ln w="12700" cap="flat" cmpd="sng" algn="ctr">
          <a:solidFill>
            <a:schemeClr val="accent2">
              <a:hueOff val="4295743"/>
              <a:satOff val="-12329"/>
              <a:lumOff val="-19739"/>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9447554" y="2176546"/>
        <a:ext cx="22134" cy="4431"/>
      </dsp:txXfrm>
    </dsp:sp>
    <dsp:sp modelId="{9FA45770-45FB-4DE6-A7D1-D13A4267534B}">
      <dsp:nvSpPr>
        <dsp:cNvPr id="0" name=""/>
        <dsp:cNvSpPr/>
      </dsp:nvSpPr>
      <dsp:spPr>
        <a:xfrm>
          <a:off x="7329620" y="1601335"/>
          <a:ext cx="1924754" cy="1154852"/>
        </a:xfrm>
        <a:prstGeom prst="rect">
          <a:avLst/>
        </a:prstGeom>
        <a:solidFill>
          <a:schemeClr val="accent2">
            <a:hueOff val="3965301"/>
            <a:satOff val="-11380"/>
            <a:lumOff val="-1822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b="1" kern="1200"/>
            <a:t>Heatmaps and visualizations</a:t>
          </a:r>
          <a:r>
            <a:rPr lang="en-US" sz="1200" kern="1200"/>
            <a:t> of DEGs, including KEGG pathway genes</a:t>
          </a:r>
        </a:p>
      </dsp:txBody>
      <dsp:txXfrm>
        <a:off x="7329620" y="1601335"/>
        <a:ext cx="1924754" cy="1154852"/>
      </dsp:txXfrm>
    </dsp:sp>
    <dsp:sp modelId="{6FDCC640-82F2-4E03-A0EA-693CDA090FAD}">
      <dsp:nvSpPr>
        <dsp:cNvPr id="0" name=""/>
        <dsp:cNvSpPr/>
      </dsp:nvSpPr>
      <dsp:spPr>
        <a:xfrm>
          <a:off x="1189654" y="2754388"/>
          <a:ext cx="9469791" cy="412093"/>
        </a:xfrm>
        <a:custGeom>
          <a:avLst/>
          <a:gdLst/>
          <a:ahLst/>
          <a:cxnLst/>
          <a:rect l="0" t="0" r="0" b="0"/>
          <a:pathLst>
            <a:path>
              <a:moveTo>
                <a:pt x="9469791" y="0"/>
              </a:moveTo>
              <a:lnTo>
                <a:pt x="9469791" y="223146"/>
              </a:lnTo>
              <a:lnTo>
                <a:pt x="0" y="223146"/>
              </a:lnTo>
              <a:lnTo>
                <a:pt x="0" y="412093"/>
              </a:lnTo>
            </a:path>
          </a:pathLst>
        </a:custGeom>
        <a:noFill/>
        <a:ln w="12700" cap="flat" cmpd="sng" algn="ctr">
          <a:solidFill>
            <a:schemeClr val="accent2">
              <a:hueOff val="4832710"/>
              <a:satOff val="-13870"/>
              <a:lumOff val="-2220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687546" y="2958219"/>
        <a:ext cx="474006" cy="4431"/>
      </dsp:txXfrm>
    </dsp:sp>
    <dsp:sp modelId="{4F473CD0-87BC-4AEA-8978-263E2548BEF8}">
      <dsp:nvSpPr>
        <dsp:cNvPr id="0" name=""/>
        <dsp:cNvSpPr/>
      </dsp:nvSpPr>
      <dsp:spPr>
        <a:xfrm>
          <a:off x="9697068" y="1601335"/>
          <a:ext cx="1924754" cy="1154852"/>
        </a:xfrm>
        <a:prstGeom prst="rect">
          <a:avLst/>
        </a:prstGeom>
        <a:solidFill>
          <a:schemeClr val="accent2">
            <a:hueOff val="4460963"/>
            <a:satOff val="-12803"/>
            <a:lumOff val="-2049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kern="1200"/>
            <a:t>3.</a:t>
          </a:r>
          <a:r>
            <a:rPr lang="en-US" sz="1200" b="1" kern="1200"/>
            <a:t> Metadata</a:t>
          </a:r>
          <a:r>
            <a:rPr lang="en-US" sz="1200" kern="1200"/>
            <a:t>:</a:t>
          </a:r>
        </a:p>
      </dsp:txBody>
      <dsp:txXfrm>
        <a:off x="9697068" y="1601335"/>
        <a:ext cx="1924754" cy="1154852"/>
      </dsp:txXfrm>
    </dsp:sp>
    <dsp:sp modelId="{FC7E6134-7504-47F6-BFF5-A70C7A8E7D1C}">
      <dsp:nvSpPr>
        <dsp:cNvPr id="0" name=""/>
        <dsp:cNvSpPr/>
      </dsp:nvSpPr>
      <dsp:spPr>
        <a:xfrm>
          <a:off x="2150231" y="3730588"/>
          <a:ext cx="412093" cy="91440"/>
        </a:xfrm>
        <a:custGeom>
          <a:avLst/>
          <a:gdLst/>
          <a:ahLst/>
          <a:cxnLst/>
          <a:rect l="0" t="0" r="0" b="0"/>
          <a:pathLst>
            <a:path>
              <a:moveTo>
                <a:pt x="0" y="45720"/>
              </a:moveTo>
              <a:lnTo>
                <a:pt x="412093" y="45720"/>
              </a:lnTo>
            </a:path>
          </a:pathLst>
        </a:custGeom>
        <a:noFill/>
        <a:ln w="12700" cap="flat" cmpd="sng" algn="ctr">
          <a:solidFill>
            <a:schemeClr val="accent2">
              <a:hueOff val="5369678"/>
              <a:satOff val="-15411"/>
              <a:lumOff val="-24674"/>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345210" y="3774092"/>
        <a:ext cx="22134" cy="4431"/>
      </dsp:txXfrm>
    </dsp:sp>
    <dsp:sp modelId="{DEA1BA8F-6EC2-4AEF-847F-A9C4A7F508BF}">
      <dsp:nvSpPr>
        <dsp:cNvPr id="0" name=""/>
        <dsp:cNvSpPr/>
      </dsp:nvSpPr>
      <dsp:spPr>
        <a:xfrm>
          <a:off x="227276" y="3198881"/>
          <a:ext cx="1924754" cy="1154852"/>
        </a:xfrm>
        <a:prstGeom prst="rect">
          <a:avLst/>
        </a:prstGeom>
        <a:solidFill>
          <a:schemeClr val="accent2">
            <a:hueOff val="4956626"/>
            <a:satOff val="-14225"/>
            <a:lumOff val="-2277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kern="1200" dirty="0"/>
            <a:t>Sample metadata (sample names, treatment groups, SRA accession numbers)</a:t>
          </a:r>
        </a:p>
      </dsp:txBody>
      <dsp:txXfrm>
        <a:off x="227276" y="3198881"/>
        <a:ext cx="1924754" cy="1154852"/>
      </dsp:txXfrm>
    </dsp:sp>
    <dsp:sp modelId="{F9F78D31-587E-448E-AADD-88CBBF33F332}">
      <dsp:nvSpPr>
        <dsp:cNvPr id="0" name=""/>
        <dsp:cNvSpPr/>
      </dsp:nvSpPr>
      <dsp:spPr>
        <a:xfrm>
          <a:off x="4517679" y="3730588"/>
          <a:ext cx="412093" cy="91440"/>
        </a:xfrm>
        <a:custGeom>
          <a:avLst/>
          <a:gdLst/>
          <a:ahLst/>
          <a:cxnLst/>
          <a:rect l="0" t="0" r="0" b="0"/>
          <a:pathLst>
            <a:path>
              <a:moveTo>
                <a:pt x="0" y="45720"/>
              </a:moveTo>
              <a:lnTo>
                <a:pt x="412093" y="45720"/>
              </a:lnTo>
            </a:path>
          </a:pathLst>
        </a:custGeom>
        <a:noFill/>
        <a:ln w="12700" cap="flat" cmpd="sng" algn="ctr">
          <a:solidFill>
            <a:schemeClr val="accent2">
              <a:hueOff val="5906646"/>
              <a:satOff val="-16952"/>
              <a:lumOff val="-2714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712658" y="3774092"/>
        <a:ext cx="22134" cy="4431"/>
      </dsp:txXfrm>
    </dsp:sp>
    <dsp:sp modelId="{93EC68CB-65C2-4A7C-9DD1-B26C4C884091}">
      <dsp:nvSpPr>
        <dsp:cNvPr id="0" name=""/>
        <dsp:cNvSpPr/>
      </dsp:nvSpPr>
      <dsp:spPr>
        <a:xfrm>
          <a:off x="2594724" y="3198881"/>
          <a:ext cx="1924754" cy="1154852"/>
        </a:xfrm>
        <a:prstGeom prst="rect">
          <a:avLst/>
        </a:prstGeom>
        <a:solidFill>
          <a:schemeClr val="accent2">
            <a:hueOff val="5452289"/>
            <a:satOff val="-15648"/>
            <a:lumOff val="-2505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kern="1200" dirty="0"/>
            <a:t>Bioinformatic workflow scripts </a:t>
          </a:r>
        </a:p>
      </dsp:txBody>
      <dsp:txXfrm>
        <a:off x="2594724" y="3198881"/>
        <a:ext cx="1924754" cy="1154852"/>
      </dsp:txXfrm>
    </dsp:sp>
    <dsp:sp modelId="{39E14C51-CD7B-4168-B262-B55D514BDC66}">
      <dsp:nvSpPr>
        <dsp:cNvPr id="0" name=""/>
        <dsp:cNvSpPr/>
      </dsp:nvSpPr>
      <dsp:spPr>
        <a:xfrm>
          <a:off x="6885127" y="3730588"/>
          <a:ext cx="412093" cy="91440"/>
        </a:xfrm>
        <a:custGeom>
          <a:avLst/>
          <a:gdLst/>
          <a:ahLst/>
          <a:cxnLst/>
          <a:rect l="0" t="0" r="0" b="0"/>
          <a:pathLst>
            <a:path>
              <a:moveTo>
                <a:pt x="0" y="45720"/>
              </a:moveTo>
              <a:lnTo>
                <a:pt x="412093" y="45720"/>
              </a:lnTo>
            </a:path>
          </a:pathLst>
        </a:custGeom>
        <a:noFill/>
        <a:ln w="12700" cap="flat" cmpd="sng" algn="ctr">
          <a:solidFill>
            <a:schemeClr val="accent2">
              <a:hueOff val="6443614"/>
              <a:satOff val="-18493"/>
              <a:lumOff val="-29609"/>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080106" y="3774092"/>
        <a:ext cx="22134" cy="4431"/>
      </dsp:txXfrm>
    </dsp:sp>
    <dsp:sp modelId="{FC3233F2-5F55-4B50-A41A-93AD1FBC9E10}">
      <dsp:nvSpPr>
        <dsp:cNvPr id="0" name=""/>
        <dsp:cNvSpPr/>
      </dsp:nvSpPr>
      <dsp:spPr>
        <a:xfrm>
          <a:off x="4962172" y="3198881"/>
          <a:ext cx="1924754" cy="1154852"/>
        </a:xfrm>
        <a:prstGeom prst="rect">
          <a:avLst/>
        </a:prstGeom>
        <a:solidFill>
          <a:schemeClr val="accent2">
            <a:hueOff val="5947951"/>
            <a:satOff val="-17070"/>
            <a:lumOff val="-2733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kern="1200"/>
            <a:t>4. Policies for Access and Sharing (Processed data (BAM, counts, normalized data, DEG lists, and figures) will be Deposited in </a:t>
          </a:r>
          <a:r>
            <a:rPr lang="en-US" sz="1200" b="1" kern="1200"/>
            <a:t>GitHub</a:t>
          </a:r>
          <a:r>
            <a:rPr lang="en-US" sz="1200" kern="1200"/>
            <a:t> </a:t>
          </a:r>
        </a:p>
      </dsp:txBody>
      <dsp:txXfrm>
        <a:off x="4962172" y="3198881"/>
        <a:ext cx="1924754" cy="1154852"/>
      </dsp:txXfrm>
    </dsp:sp>
    <dsp:sp modelId="{7AA58FBB-EC7F-4E09-9C1E-D6B1E13FB331}">
      <dsp:nvSpPr>
        <dsp:cNvPr id="0" name=""/>
        <dsp:cNvSpPr/>
      </dsp:nvSpPr>
      <dsp:spPr>
        <a:xfrm>
          <a:off x="7329620" y="3198881"/>
          <a:ext cx="1924754" cy="1154852"/>
        </a:xfrm>
        <a:prstGeom prst="rect">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4315" tIns="99000" rIns="94315" bIns="99000" numCol="1" spcCol="1270" anchor="ctr" anchorCtr="0">
          <a:noAutofit/>
        </a:bodyPr>
        <a:lstStyle/>
        <a:p>
          <a:pPr marL="0" lvl="0" indent="0" algn="ctr" defTabSz="533400">
            <a:lnSpc>
              <a:spcPct val="90000"/>
            </a:lnSpc>
            <a:spcBef>
              <a:spcPct val="0"/>
            </a:spcBef>
            <a:spcAft>
              <a:spcPct val="35000"/>
            </a:spcAft>
            <a:buNone/>
          </a:pPr>
          <a:r>
            <a:rPr lang="en-US" sz="1200" kern="1200"/>
            <a:t>5. Reuse, Redistribution, and Derivatives (Clear documentation (README files) will accompany all datasets to ensure transparency and reproducibility)</a:t>
          </a:r>
        </a:p>
      </dsp:txBody>
      <dsp:txXfrm>
        <a:off x="7329620" y="3198881"/>
        <a:ext cx="1924754" cy="1154852"/>
      </dsp:txXfrm>
    </dsp:sp>
  </dsp:spTree>
</dsp:drawing>
</file>

<file path=ppt/diagrams/layout1.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jpeg>
</file>

<file path=ppt/media/image12.jpeg>
</file>

<file path=ppt/media/image13.png>
</file>

<file path=ppt/media/image14.jpeg>
</file>

<file path=ppt/media/image15.png>
</file>

<file path=ppt/media/image16.jpeg>
</file>

<file path=ppt/media/image17.png>
</file>

<file path=ppt/media/image18.png>
</file>

<file path=ppt/media/image19.jpeg>
</file>

<file path=ppt/media/image2.png>
</file>

<file path=ppt/media/image20.jpeg>
</file>

<file path=ppt/media/image21.jpeg>
</file>

<file path=ppt/media/image22.png>
</file>

<file path=ppt/media/image23.png>
</file>

<file path=ppt/media/image24.pn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98420D-E5A3-4259-90CA-1DF00E21A9F4}" type="datetimeFigureOut">
              <a:rPr lang="en-US" smtClean="0"/>
              <a:t>5/9/2025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475094-7224-4642-A1AF-36541AF4F525}" type="slidenum">
              <a:rPr lang="en-US" smtClean="0"/>
              <a:t>‹#›</a:t>
            </a:fld>
            <a:endParaRPr lang="en-US"/>
          </a:p>
        </p:txBody>
      </p:sp>
    </p:spTree>
    <p:extLst>
      <p:ext uri="{BB962C8B-B14F-4D97-AF65-F5344CB8AC3E}">
        <p14:creationId xmlns:p14="http://schemas.microsoft.com/office/powerpoint/2010/main" val="4183031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660012-0B86-E370-5120-8168873ED2C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5689D7-0EC7-EF63-302B-0A32A2B764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042BED5-DDC9-A67A-1730-BB5125A3ED6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9CCCB39-4A95-BAE2-4176-F0F516B538BB}"/>
              </a:ext>
            </a:extLst>
          </p:cNvPr>
          <p:cNvSpPr>
            <a:spLocks noGrp="1"/>
          </p:cNvSpPr>
          <p:nvPr>
            <p:ph type="sldNum" sz="quarter" idx="5"/>
          </p:nvPr>
        </p:nvSpPr>
        <p:spPr/>
        <p:txBody>
          <a:bodyPr/>
          <a:lstStyle/>
          <a:p>
            <a:fld id="{55475094-7224-4642-A1AF-36541AF4F525}" type="slidenum">
              <a:rPr lang="en-US" smtClean="0"/>
              <a:t>2</a:t>
            </a:fld>
            <a:endParaRPr lang="en-US"/>
          </a:p>
        </p:txBody>
      </p:sp>
    </p:spTree>
    <p:extLst>
      <p:ext uri="{BB962C8B-B14F-4D97-AF65-F5344CB8AC3E}">
        <p14:creationId xmlns:p14="http://schemas.microsoft.com/office/powerpoint/2010/main" val="1470332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ea typeface="+mn-lt"/>
                <a:cs typeface="+mn-lt"/>
              </a:rPr>
              <a:t>Tea</a:t>
            </a:r>
            <a:r>
              <a:rPr lang="en-US" sz="1200">
                <a:ea typeface="+mn-lt"/>
                <a:cs typeface="+mn-lt"/>
              </a:rPr>
              <a:t> is a valuable crop grown worldwide for its use in beverages and food products. However, improving tea plant varieties through traditional breeding methods is difficult due to the plant's long life cycle and challenges in pollination. To speed up improvement, scientists turn to molecular breeding techniques like Agrobacterium-mediated transformation (AMT)—a common method used to insert new genes into plants.</a:t>
            </a:r>
            <a:endParaRPr lang="en-US" sz="1200" b="1"/>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ea typeface="+mn-lt"/>
                <a:cs typeface="+mn-lt"/>
              </a:rPr>
              <a:t>Agrobacterium</a:t>
            </a:r>
            <a:r>
              <a:rPr lang="en-US" sz="1200">
                <a:ea typeface="+mn-lt"/>
                <a:cs typeface="+mn-lt"/>
              </a:rPr>
              <a:t> is a soil bacterium that naturally transfers part of its DNA into plants, making it a useful tool for genetic engineering. It works by detecting plant signals at wound sites, attaching to plant cells, and using a system of proteins to transfer a special DNA segment (called T-DNA) into the plant's genome. This process has been very successful in many crops like tomato and soybean. However, in tea plants, this method does not work well, especially when using leaf tissues, which are important for keeping the plant’s original traits.</a:t>
            </a:r>
            <a:endParaRPr lang="en-US" sz="120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ea typeface="+mn-lt"/>
                <a:cs typeface="+mn-lt"/>
              </a:rPr>
              <a:t>To better understand </a:t>
            </a:r>
            <a:r>
              <a:rPr lang="en-US" sz="1200">
                <a:ea typeface="+mn-lt"/>
                <a:cs typeface="+mn-lt"/>
              </a:rPr>
              <a:t>the reasons behind this difficulty, this study investigates the interactions between </a:t>
            </a:r>
            <a:r>
              <a:rPr lang="en-US" sz="1200" i="1">
                <a:ea typeface="+mn-lt"/>
                <a:cs typeface="+mn-lt"/>
              </a:rPr>
              <a:t>Agrobacterium</a:t>
            </a:r>
            <a:r>
              <a:rPr lang="en-US" sz="1200">
                <a:ea typeface="+mn-lt"/>
                <a:cs typeface="+mn-lt"/>
              </a:rPr>
              <a:t> and tea leaves at the cellular and molecular levels. By analyzing changes in bacterial growth, attachment, and gene expression during infection, the research aims to uncover the biological barriers that make tea plants resistant to transformation, and to offer insights for improving genetic engineering techniques in tea breeding.</a:t>
            </a:r>
            <a:endParaRPr lang="en-US" sz="1200"/>
          </a:p>
          <a:p>
            <a:endParaRPr lang="en-US"/>
          </a:p>
        </p:txBody>
      </p:sp>
      <p:sp>
        <p:nvSpPr>
          <p:cNvPr id="4" name="Slide Number Placeholder 3"/>
          <p:cNvSpPr>
            <a:spLocks noGrp="1"/>
          </p:cNvSpPr>
          <p:nvPr>
            <p:ph type="sldNum" sz="quarter" idx="5"/>
          </p:nvPr>
        </p:nvSpPr>
        <p:spPr/>
        <p:txBody>
          <a:bodyPr/>
          <a:lstStyle/>
          <a:p>
            <a:fld id="{55475094-7224-4642-A1AF-36541AF4F525}" type="slidenum">
              <a:rPr lang="en-US" smtClean="0"/>
              <a:t>3</a:t>
            </a:fld>
            <a:endParaRPr lang="en-US"/>
          </a:p>
        </p:txBody>
      </p:sp>
    </p:spTree>
    <p:extLst>
      <p:ext uri="{BB962C8B-B14F-4D97-AF65-F5344CB8AC3E}">
        <p14:creationId xmlns:p14="http://schemas.microsoft.com/office/powerpoint/2010/main" val="504724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GV3101 agrobacterium bacteria were grown and transformed into disc shaped leaved ad D0 (30 mins of infections), D2(72hours-&gt; bacteria has enough time to deliver its DNA to plant), D3 (96hrs to check whether change persists, enhancer or decline). RNA was isolated from the AG, construct cDNA libraries. Sequence by using Illumina nova seq to create short reads of gene expression. Short reads were mapped with reference genome of Agrobacterium and plasmid pMKV060 using Bowtie2. </a:t>
            </a:r>
            <a:r>
              <a:rPr lang="en-US" err="1"/>
              <a:t>Rockhooper</a:t>
            </a:r>
            <a:r>
              <a:rPr lang="en-US"/>
              <a:t> was used to align reads with </a:t>
            </a:r>
            <a:r>
              <a:rPr lang="en-US" err="1"/>
              <a:t>speci</a:t>
            </a:r>
          </a:p>
        </p:txBody>
      </p:sp>
      <p:sp>
        <p:nvSpPr>
          <p:cNvPr id="4" name="Slide Number Placeholder 3"/>
          <p:cNvSpPr>
            <a:spLocks noGrp="1"/>
          </p:cNvSpPr>
          <p:nvPr>
            <p:ph type="sldNum" sz="quarter" idx="5"/>
          </p:nvPr>
        </p:nvSpPr>
        <p:spPr/>
        <p:txBody>
          <a:bodyPr/>
          <a:lstStyle/>
          <a:p>
            <a:fld id="{55475094-7224-4642-A1AF-36541AF4F525}" type="slidenum">
              <a:rPr lang="en-US" smtClean="0"/>
              <a:t>8</a:t>
            </a:fld>
            <a:endParaRPr lang="en-US"/>
          </a:p>
        </p:txBody>
      </p:sp>
    </p:spTree>
    <p:extLst>
      <p:ext uri="{BB962C8B-B14F-4D97-AF65-F5344CB8AC3E}">
        <p14:creationId xmlns:p14="http://schemas.microsoft.com/office/powerpoint/2010/main" val="15812854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AA49E6-4489-9514-F914-0DC8C320C8B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8F58185-2976-193A-1C1B-4BF7E9EE656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A276889-0BBF-FE8A-D74C-96DA47547FFA}"/>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CB92731-6993-08EE-A970-E62C8710AC1A}"/>
              </a:ext>
            </a:extLst>
          </p:cNvPr>
          <p:cNvSpPr>
            <a:spLocks noGrp="1"/>
          </p:cNvSpPr>
          <p:nvPr>
            <p:ph type="sldNum" sz="quarter" idx="5"/>
          </p:nvPr>
        </p:nvSpPr>
        <p:spPr/>
        <p:txBody>
          <a:bodyPr/>
          <a:lstStyle/>
          <a:p>
            <a:fld id="{EC7AC47A-E5F3-40FC-81C6-C6393CD377D1}" type="slidenum">
              <a:rPr lang="en-US" smtClean="0"/>
              <a:t>10</a:t>
            </a:fld>
            <a:endParaRPr lang="en-US"/>
          </a:p>
        </p:txBody>
      </p:sp>
    </p:spTree>
    <p:extLst>
      <p:ext uri="{BB962C8B-B14F-4D97-AF65-F5344CB8AC3E}">
        <p14:creationId xmlns:p14="http://schemas.microsoft.com/office/powerpoint/2010/main" val="19992253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475094-7224-4642-A1AF-36541AF4F525}" type="slidenum">
              <a:rPr lang="en-US" smtClean="0"/>
              <a:t>16</a:t>
            </a:fld>
            <a:endParaRPr lang="en-US"/>
          </a:p>
        </p:txBody>
      </p:sp>
    </p:spTree>
    <p:extLst>
      <p:ext uri="{BB962C8B-B14F-4D97-AF65-F5344CB8AC3E}">
        <p14:creationId xmlns:p14="http://schemas.microsoft.com/office/powerpoint/2010/main" val="26161137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475094-7224-4642-A1AF-36541AF4F525}" type="slidenum">
              <a:rPr lang="en-US" smtClean="0"/>
              <a:t>19</a:t>
            </a:fld>
            <a:endParaRPr lang="en-US"/>
          </a:p>
        </p:txBody>
      </p:sp>
    </p:spTree>
    <p:extLst>
      <p:ext uri="{BB962C8B-B14F-4D97-AF65-F5344CB8AC3E}">
        <p14:creationId xmlns:p14="http://schemas.microsoft.com/office/powerpoint/2010/main" val="7088903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475094-7224-4642-A1AF-36541AF4F525}" type="slidenum">
              <a:rPr lang="en-US" smtClean="0"/>
              <a:t>22</a:t>
            </a:fld>
            <a:endParaRPr lang="en-US"/>
          </a:p>
        </p:txBody>
      </p:sp>
    </p:spTree>
    <p:extLst>
      <p:ext uri="{BB962C8B-B14F-4D97-AF65-F5344CB8AC3E}">
        <p14:creationId xmlns:p14="http://schemas.microsoft.com/office/powerpoint/2010/main" val="8390391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5475094-7224-4642-A1AF-36541AF4F525}" type="slidenum">
              <a:rPr lang="en-US" smtClean="0"/>
              <a:t>27</a:t>
            </a:fld>
            <a:endParaRPr lang="en-US"/>
          </a:p>
        </p:txBody>
      </p:sp>
    </p:spTree>
    <p:extLst>
      <p:ext uri="{BB962C8B-B14F-4D97-AF65-F5344CB8AC3E}">
        <p14:creationId xmlns:p14="http://schemas.microsoft.com/office/powerpoint/2010/main" val="22371263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408F6-F4A6-D59C-D1A6-E90655CA3A5F}"/>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A0AA8287-95E5-DD89-F986-5C15A5D24DE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F23F7583-2A51-984C-7740-749D674BE15F}"/>
              </a:ext>
            </a:extLst>
          </p:cNvPr>
          <p:cNvSpPr>
            <a:spLocks noGrp="1"/>
          </p:cNvSpPr>
          <p:nvPr>
            <p:ph type="dt" sz="half" idx="10"/>
          </p:nvPr>
        </p:nvSpPr>
        <p:spPr/>
        <p:txBody>
          <a:bodyPr/>
          <a:lstStyle/>
          <a:p>
            <a:fld id="{A13865E6-CB4D-4B60-8053-083123E719E0}" type="datetime1">
              <a:rPr lang="en-US" smtClean="0"/>
              <a:t>5/9/2025</a:t>
            </a:fld>
            <a:endParaRPr lang="en-US"/>
          </a:p>
        </p:txBody>
      </p:sp>
      <p:sp>
        <p:nvSpPr>
          <p:cNvPr id="5" name="Footer Placeholder 4">
            <a:extLst>
              <a:ext uri="{FF2B5EF4-FFF2-40B4-BE49-F238E27FC236}">
                <a16:creationId xmlns:a16="http://schemas.microsoft.com/office/drawing/2014/main" id="{66AF9621-B719-9FA0-336B-9FB6700D45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1715CF-452E-496A-8291-371A6204BBFD}"/>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28357742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2C6E3-F294-8209-53C3-F978764E247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12362D1-1AFF-8F2C-A01F-778D770D8774}"/>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6DBE503-396B-24C6-BD4A-5E5F29DA6C4E}"/>
              </a:ext>
            </a:extLst>
          </p:cNvPr>
          <p:cNvSpPr>
            <a:spLocks noGrp="1"/>
          </p:cNvSpPr>
          <p:nvPr>
            <p:ph type="dt" sz="half" idx="10"/>
          </p:nvPr>
        </p:nvSpPr>
        <p:spPr/>
        <p:txBody>
          <a:bodyPr/>
          <a:lstStyle/>
          <a:p>
            <a:fld id="{5FEED9F9-B2BB-4F2E-86AF-0733B65749EB}" type="datetime1">
              <a:rPr lang="en-US" smtClean="0"/>
              <a:t>5/9/2025</a:t>
            </a:fld>
            <a:endParaRPr lang="en-US"/>
          </a:p>
        </p:txBody>
      </p:sp>
      <p:sp>
        <p:nvSpPr>
          <p:cNvPr id="5" name="Footer Placeholder 4">
            <a:extLst>
              <a:ext uri="{FF2B5EF4-FFF2-40B4-BE49-F238E27FC236}">
                <a16:creationId xmlns:a16="http://schemas.microsoft.com/office/drawing/2014/main" id="{EBCA2754-E1F3-D1F6-8698-D360BAA24B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5B6E437-1232-28C7-02DA-3348AB18DAA1}"/>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773893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8F0B1C-6144-FC44-758C-D61E0608909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5EFD785B-2F26-0097-DFF8-CFFB9F87089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C956D65-6EA5-0DF4-B21A-6DA63CC86076}"/>
              </a:ext>
            </a:extLst>
          </p:cNvPr>
          <p:cNvSpPr>
            <a:spLocks noGrp="1"/>
          </p:cNvSpPr>
          <p:nvPr>
            <p:ph type="dt" sz="half" idx="10"/>
          </p:nvPr>
        </p:nvSpPr>
        <p:spPr/>
        <p:txBody>
          <a:bodyPr/>
          <a:lstStyle/>
          <a:p>
            <a:fld id="{5DD46077-D5DC-42AE-A3FB-059CDC65AE09}" type="datetime1">
              <a:rPr lang="en-US" smtClean="0"/>
              <a:t>5/9/2025</a:t>
            </a:fld>
            <a:endParaRPr lang="en-US"/>
          </a:p>
        </p:txBody>
      </p:sp>
      <p:sp>
        <p:nvSpPr>
          <p:cNvPr id="5" name="Footer Placeholder 4">
            <a:extLst>
              <a:ext uri="{FF2B5EF4-FFF2-40B4-BE49-F238E27FC236}">
                <a16:creationId xmlns:a16="http://schemas.microsoft.com/office/drawing/2014/main" id="{0FCB4ECC-B077-A2C3-0AAE-FCC07CE63F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DBE647-77F1-36BB-3149-149C92A215A0}"/>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2221099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7CA621-410E-D629-8F41-3D2A94C9527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3061491-3CA5-691D-D2DC-7F94C7738990}"/>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7D4238F-68D4-BC4E-EE0D-068BAF2DBE90}"/>
              </a:ext>
            </a:extLst>
          </p:cNvPr>
          <p:cNvSpPr>
            <a:spLocks noGrp="1"/>
          </p:cNvSpPr>
          <p:nvPr>
            <p:ph type="dt" sz="half" idx="10"/>
          </p:nvPr>
        </p:nvSpPr>
        <p:spPr/>
        <p:txBody>
          <a:bodyPr/>
          <a:lstStyle/>
          <a:p>
            <a:fld id="{7D9DDB54-8170-4BB9-8DA6-4342E3F4E810}" type="datetime1">
              <a:rPr lang="en-US" smtClean="0"/>
              <a:t>5/9/2025</a:t>
            </a:fld>
            <a:endParaRPr lang="en-US"/>
          </a:p>
        </p:txBody>
      </p:sp>
      <p:sp>
        <p:nvSpPr>
          <p:cNvPr id="5" name="Footer Placeholder 4">
            <a:extLst>
              <a:ext uri="{FF2B5EF4-FFF2-40B4-BE49-F238E27FC236}">
                <a16:creationId xmlns:a16="http://schemas.microsoft.com/office/drawing/2014/main" id="{09A79D3C-18A4-6AA4-EDC6-21D534357F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E36A505-EEDE-5183-C6AF-D0A456330CCB}"/>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23521860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0C5AF-FFD7-C237-AD1B-811685AD053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E2970538-9D22-7411-C792-39ECF0775C1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18EEE16E-5D91-4846-CBBE-4366182ABAFC}"/>
              </a:ext>
            </a:extLst>
          </p:cNvPr>
          <p:cNvSpPr>
            <a:spLocks noGrp="1"/>
          </p:cNvSpPr>
          <p:nvPr>
            <p:ph type="dt" sz="half" idx="10"/>
          </p:nvPr>
        </p:nvSpPr>
        <p:spPr/>
        <p:txBody>
          <a:bodyPr/>
          <a:lstStyle/>
          <a:p>
            <a:fld id="{E152E38E-0DAF-4D0D-B4A5-D8C6643D6B22}" type="datetime1">
              <a:rPr lang="en-US" smtClean="0"/>
              <a:t>5/9/2025</a:t>
            </a:fld>
            <a:endParaRPr lang="en-US"/>
          </a:p>
        </p:txBody>
      </p:sp>
      <p:sp>
        <p:nvSpPr>
          <p:cNvPr id="5" name="Footer Placeholder 4">
            <a:extLst>
              <a:ext uri="{FF2B5EF4-FFF2-40B4-BE49-F238E27FC236}">
                <a16:creationId xmlns:a16="http://schemas.microsoft.com/office/drawing/2014/main" id="{8746752A-9C5D-FFCD-CC9F-6948956E57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6AAA0F-B609-54CA-8DC3-7EE9ECD736E9}"/>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4073743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5C2BE-8BF6-D5A5-E276-D31D94893E80}"/>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7FB46D8-A600-FA88-4C4A-FD5253541E5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93E57E1-412E-1D1C-6C26-EC2EE056A46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49C4B802-E095-BF6A-EABC-15D938669E0C}"/>
              </a:ext>
            </a:extLst>
          </p:cNvPr>
          <p:cNvSpPr>
            <a:spLocks noGrp="1"/>
          </p:cNvSpPr>
          <p:nvPr>
            <p:ph type="dt" sz="half" idx="10"/>
          </p:nvPr>
        </p:nvSpPr>
        <p:spPr/>
        <p:txBody>
          <a:bodyPr/>
          <a:lstStyle/>
          <a:p>
            <a:fld id="{C557F3A7-0595-4099-A304-9A73A29F5C19}" type="datetime1">
              <a:rPr lang="en-US" smtClean="0"/>
              <a:t>5/9/2025</a:t>
            </a:fld>
            <a:endParaRPr lang="en-US"/>
          </a:p>
        </p:txBody>
      </p:sp>
      <p:sp>
        <p:nvSpPr>
          <p:cNvPr id="6" name="Footer Placeholder 5">
            <a:extLst>
              <a:ext uri="{FF2B5EF4-FFF2-40B4-BE49-F238E27FC236}">
                <a16:creationId xmlns:a16="http://schemas.microsoft.com/office/drawing/2014/main" id="{4C81E03D-89FA-CC29-FCD8-45C9D5DB8C1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1F4B26D-6C57-3D86-67AA-B2C9EEABFC90}"/>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1037932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3B542-3EEB-A656-102D-A26D3142FC2C}"/>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33F5B9A8-B166-C660-2D6F-98CB9DD42A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62B645C-7C75-7117-ED16-DBAC107F5FE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8A761E32-EABC-7E33-73B8-F9CA0938ED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2401054-466B-6AC5-5A1C-85727D0F5E6D}"/>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BDBEB08A-56E0-D68A-B844-6FE4EF47EB47}"/>
              </a:ext>
            </a:extLst>
          </p:cNvPr>
          <p:cNvSpPr>
            <a:spLocks noGrp="1"/>
          </p:cNvSpPr>
          <p:nvPr>
            <p:ph type="dt" sz="half" idx="10"/>
          </p:nvPr>
        </p:nvSpPr>
        <p:spPr/>
        <p:txBody>
          <a:bodyPr/>
          <a:lstStyle/>
          <a:p>
            <a:fld id="{93D81B3B-DBA5-416C-9909-D377BE1FF010}" type="datetime1">
              <a:rPr lang="en-US" smtClean="0"/>
              <a:t>5/9/2025</a:t>
            </a:fld>
            <a:endParaRPr lang="en-US"/>
          </a:p>
        </p:txBody>
      </p:sp>
      <p:sp>
        <p:nvSpPr>
          <p:cNvPr id="8" name="Footer Placeholder 7">
            <a:extLst>
              <a:ext uri="{FF2B5EF4-FFF2-40B4-BE49-F238E27FC236}">
                <a16:creationId xmlns:a16="http://schemas.microsoft.com/office/drawing/2014/main" id="{2974F180-CB15-FD0C-9749-6FB5463BF2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F84A826-FB4F-E16D-BE3E-53FF92C6586A}"/>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16864968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9DCDC-8185-108B-750A-71973D62D4A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F391A3D-52B9-9047-72F4-935B5AF1F7E1}"/>
              </a:ext>
            </a:extLst>
          </p:cNvPr>
          <p:cNvSpPr>
            <a:spLocks noGrp="1"/>
          </p:cNvSpPr>
          <p:nvPr>
            <p:ph type="dt" sz="half" idx="10"/>
          </p:nvPr>
        </p:nvSpPr>
        <p:spPr/>
        <p:txBody>
          <a:bodyPr/>
          <a:lstStyle/>
          <a:p>
            <a:fld id="{7E3782B6-3C6D-4746-A436-70C4145EB5FE}" type="datetime1">
              <a:rPr lang="en-US" smtClean="0"/>
              <a:t>5/9/2025</a:t>
            </a:fld>
            <a:endParaRPr lang="en-US"/>
          </a:p>
        </p:txBody>
      </p:sp>
      <p:sp>
        <p:nvSpPr>
          <p:cNvPr id="4" name="Footer Placeholder 3">
            <a:extLst>
              <a:ext uri="{FF2B5EF4-FFF2-40B4-BE49-F238E27FC236}">
                <a16:creationId xmlns:a16="http://schemas.microsoft.com/office/drawing/2014/main" id="{4502134D-0D95-98ED-8BAA-CD4269A184A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177009-77B9-7151-9F1C-DF3BF9A4D31F}"/>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3676675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09F03B-9D92-D653-3D87-AE1B84357C2D}"/>
              </a:ext>
            </a:extLst>
          </p:cNvPr>
          <p:cNvSpPr>
            <a:spLocks noGrp="1"/>
          </p:cNvSpPr>
          <p:nvPr>
            <p:ph type="dt" sz="half" idx="10"/>
          </p:nvPr>
        </p:nvSpPr>
        <p:spPr/>
        <p:txBody>
          <a:bodyPr/>
          <a:lstStyle/>
          <a:p>
            <a:fld id="{7850CDB8-8AE1-47B4-BE95-1EC740F8EB78}" type="datetime1">
              <a:rPr lang="en-US" smtClean="0"/>
              <a:t>5/9/2025</a:t>
            </a:fld>
            <a:endParaRPr lang="en-US"/>
          </a:p>
        </p:txBody>
      </p:sp>
      <p:sp>
        <p:nvSpPr>
          <p:cNvPr id="3" name="Footer Placeholder 2">
            <a:extLst>
              <a:ext uri="{FF2B5EF4-FFF2-40B4-BE49-F238E27FC236}">
                <a16:creationId xmlns:a16="http://schemas.microsoft.com/office/drawing/2014/main" id="{C716A5EA-38B0-7C9D-1BC9-7DDD72CE0A8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B47131-5961-F3C6-3FE1-0911C5E26D34}"/>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2785039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3A48F-853A-7D8F-1D97-A9FDBE8F392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8B0476DF-5B6C-85AC-7EB0-225CD16C97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C266762-DA4D-6D2A-418F-C4021B2E76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FB56835-7E0A-7832-37A0-7B7B3AA28306}"/>
              </a:ext>
            </a:extLst>
          </p:cNvPr>
          <p:cNvSpPr>
            <a:spLocks noGrp="1"/>
          </p:cNvSpPr>
          <p:nvPr>
            <p:ph type="dt" sz="half" idx="10"/>
          </p:nvPr>
        </p:nvSpPr>
        <p:spPr/>
        <p:txBody>
          <a:bodyPr/>
          <a:lstStyle/>
          <a:p>
            <a:fld id="{8AC9D448-24C9-47A9-A4A4-051245EE59D9}" type="datetime1">
              <a:rPr lang="en-US" smtClean="0"/>
              <a:t>5/9/2025</a:t>
            </a:fld>
            <a:endParaRPr lang="en-US"/>
          </a:p>
        </p:txBody>
      </p:sp>
      <p:sp>
        <p:nvSpPr>
          <p:cNvPr id="6" name="Footer Placeholder 5">
            <a:extLst>
              <a:ext uri="{FF2B5EF4-FFF2-40B4-BE49-F238E27FC236}">
                <a16:creationId xmlns:a16="http://schemas.microsoft.com/office/drawing/2014/main" id="{B9047806-0DD9-F5A9-CB9E-E4428AF95D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AA3DDF-478D-5C1D-83B6-7FB374329B95}"/>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40356333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24586-C968-DBE8-5AB5-50EC4086713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8AAC0E0A-7B1F-795A-2FC9-4EBDA54A05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46B3E46-48E5-64BA-B9CB-B5ABE05C9E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306557E-A7DE-A336-6278-531F3317ED28}"/>
              </a:ext>
            </a:extLst>
          </p:cNvPr>
          <p:cNvSpPr>
            <a:spLocks noGrp="1"/>
          </p:cNvSpPr>
          <p:nvPr>
            <p:ph type="dt" sz="half" idx="10"/>
          </p:nvPr>
        </p:nvSpPr>
        <p:spPr/>
        <p:txBody>
          <a:bodyPr/>
          <a:lstStyle/>
          <a:p>
            <a:fld id="{00C4C866-225F-448B-A529-03091143486F}" type="datetime1">
              <a:rPr lang="en-US" smtClean="0"/>
              <a:t>5/9/2025</a:t>
            </a:fld>
            <a:endParaRPr lang="en-US"/>
          </a:p>
        </p:txBody>
      </p:sp>
      <p:sp>
        <p:nvSpPr>
          <p:cNvPr id="6" name="Footer Placeholder 5">
            <a:extLst>
              <a:ext uri="{FF2B5EF4-FFF2-40B4-BE49-F238E27FC236}">
                <a16:creationId xmlns:a16="http://schemas.microsoft.com/office/drawing/2014/main" id="{0CAAE515-AFDB-693D-AD6C-F553CB6E75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FE556A2-4F92-8FAA-1C06-C41DF5B5D6FE}"/>
              </a:ext>
            </a:extLst>
          </p:cNvPr>
          <p:cNvSpPr>
            <a:spLocks noGrp="1"/>
          </p:cNvSpPr>
          <p:nvPr>
            <p:ph type="sldNum" sz="quarter" idx="12"/>
          </p:nvPr>
        </p:nvSpPr>
        <p:spPr/>
        <p:txBody>
          <a:bodyPr/>
          <a:lstStyle/>
          <a:p>
            <a:fld id="{651D1EE7-FBFF-41E1-B3C5-6284B73BF349}" type="slidenum">
              <a:rPr lang="en-US" smtClean="0"/>
              <a:t>‹#›</a:t>
            </a:fld>
            <a:endParaRPr lang="en-US"/>
          </a:p>
        </p:txBody>
      </p:sp>
    </p:spTree>
    <p:extLst>
      <p:ext uri="{BB962C8B-B14F-4D97-AF65-F5344CB8AC3E}">
        <p14:creationId xmlns:p14="http://schemas.microsoft.com/office/powerpoint/2010/main" val="1957674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1BD5789-0C96-84EE-A08B-DE0FB68D10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403A6FE3-0599-9304-31E3-969DF827CFB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06C3FAA-C4FA-299B-3F8E-28F3226197C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5F2F065-3CB1-4BAD-842E-029289781999}" type="datetime1">
              <a:rPr lang="en-US" smtClean="0"/>
              <a:t>5/9/2025</a:t>
            </a:fld>
            <a:endParaRPr lang="en-US"/>
          </a:p>
        </p:txBody>
      </p:sp>
      <p:sp>
        <p:nvSpPr>
          <p:cNvPr id="5" name="Footer Placeholder 4">
            <a:extLst>
              <a:ext uri="{FF2B5EF4-FFF2-40B4-BE49-F238E27FC236}">
                <a16:creationId xmlns:a16="http://schemas.microsoft.com/office/drawing/2014/main" id="{84D0AD7D-E423-D056-E56E-AF7F341B86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D42D6FB5-E72E-34F5-7045-45D34927923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51D1EE7-FBFF-41E1-B3C5-6284B73BF349}" type="slidenum">
              <a:rPr lang="en-US" smtClean="0"/>
              <a:t>‹#›</a:t>
            </a:fld>
            <a:endParaRPr lang="en-US"/>
          </a:p>
        </p:txBody>
      </p:sp>
    </p:spTree>
    <p:extLst>
      <p:ext uri="{BB962C8B-B14F-4D97-AF65-F5344CB8AC3E}">
        <p14:creationId xmlns:p14="http://schemas.microsoft.com/office/powerpoint/2010/main" val="7854282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image" Target="../media/image19.jpeg"/><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16.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37.png"/></Relationships>
</file>

<file path=ppt/slides/_rels/slide26.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30.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8A210C6C-1ADC-7549-6660-4B79116F9064}"/>
              </a:ext>
            </a:extLst>
          </p:cNvPr>
          <p:cNvSpPr>
            <a:spLocks noGrp="1"/>
          </p:cNvSpPr>
          <p:nvPr>
            <p:ph type="subTitle" idx="1"/>
          </p:nvPr>
        </p:nvSpPr>
        <p:spPr>
          <a:xfrm>
            <a:off x="638882" y="4631161"/>
            <a:ext cx="3571810" cy="1559327"/>
          </a:xfrm>
        </p:spPr>
        <p:txBody>
          <a:bodyPr>
            <a:normAutofit/>
          </a:bodyPr>
          <a:lstStyle/>
          <a:p>
            <a:pPr algn="l"/>
            <a:r>
              <a:rPr lang="en-US" sz="1700" b="1"/>
              <a:t>BCB 546 Final Project Presentation</a:t>
            </a:r>
          </a:p>
          <a:p>
            <a:pPr algn="l"/>
            <a:r>
              <a:rPr lang="en-US" sz="1700" b="1"/>
              <a:t>By</a:t>
            </a:r>
          </a:p>
          <a:p>
            <a:pPr algn="l"/>
            <a:r>
              <a:rPr lang="en-US" sz="1700"/>
              <a:t>Faizo Kasule, Sherpa Lakpa, </a:t>
            </a:r>
            <a:r>
              <a:rPr lang="en-US" sz="1700" b="0" i="0">
                <a:effectLst/>
              </a:rPr>
              <a:t>Kofi </a:t>
            </a:r>
            <a:r>
              <a:rPr lang="en-US" sz="1700" b="0" i="0" err="1">
                <a:effectLst/>
              </a:rPr>
              <a:t>Antwi</a:t>
            </a:r>
            <a:r>
              <a:rPr lang="en-US" sz="1700" b="0" i="0">
                <a:effectLst/>
              </a:rPr>
              <a:t> </a:t>
            </a:r>
            <a:r>
              <a:rPr lang="en-US" sz="1700" b="0" i="0" err="1">
                <a:effectLst/>
              </a:rPr>
              <a:t>Appiagyei</a:t>
            </a:r>
            <a:r>
              <a:rPr lang="en-US" sz="1700"/>
              <a:t>, </a:t>
            </a:r>
            <a:r>
              <a:rPr lang="en-US" sz="1700" b="0" i="0">
                <a:effectLst/>
              </a:rPr>
              <a:t>Lucky Kofi </a:t>
            </a:r>
            <a:r>
              <a:rPr lang="en-US" sz="1700" b="0" i="0" err="1">
                <a:effectLst/>
              </a:rPr>
              <a:t>Gbeda</a:t>
            </a:r>
            <a:r>
              <a:rPr lang="en-US" sz="1700"/>
              <a:t> &amp; </a:t>
            </a:r>
            <a:r>
              <a:rPr lang="en-US" sz="1700" err="1"/>
              <a:t>Rishaniya</a:t>
            </a:r>
            <a:r>
              <a:rPr lang="en-US" sz="1700"/>
              <a:t> Parthasarathy</a:t>
            </a:r>
          </a:p>
          <a:p>
            <a:pPr marL="457200" indent="-457200" algn="l">
              <a:buAutoNum type="arabicPeriod"/>
            </a:pPr>
            <a:endParaRPr lang="en-US" sz="1700"/>
          </a:p>
        </p:txBody>
      </p:sp>
      <p:sp>
        <p:nvSpPr>
          <p:cNvPr id="3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creenshot of a computer&#10;&#10;AI-generated content may be incorrect.">
            <a:extLst>
              <a:ext uri="{FF2B5EF4-FFF2-40B4-BE49-F238E27FC236}">
                <a16:creationId xmlns:a16="http://schemas.microsoft.com/office/drawing/2014/main" id="{A9633DFD-CE05-51D8-9945-BDBDAA893869}"/>
              </a:ext>
            </a:extLst>
          </p:cNvPr>
          <p:cNvPicPr>
            <a:picLocks noChangeAspect="1"/>
          </p:cNvPicPr>
          <p:nvPr/>
        </p:nvPicPr>
        <p:blipFill>
          <a:blip r:embed="rId2"/>
          <a:stretch>
            <a:fillRect/>
          </a:stretch>
        </p:blipFill>
        <p:spPr>
          <a:xfrm>
            <a:off x="241300" y="270562"/>
            <a:ext cx="7817612" cy="3811084"/>
          </a:xfrm>
          <a:prstGeom prst="rect">
            <a:avLst/>
          </a:prstGeom>
        </p:spPr>
      </p:pic>
      <p:sp>
        <p:nvSpPr>
          <p:cNvPr id="4" name="Slide Number Placeholder 3">
            <a:extLst>
              <a:ext uri="{FF2B5EF4-FFF2-40B4-BE49-F238E27FC236}">
                <a16:creationId xmlns:a16="http://schemas.microsoft.com/office/drawing/2014/main" id="{0D076C3A-E03E-A471-B0F2-B0B0B0D9D475}"/>
              </a:ext>
            </a:extLst>
          </p:cNvPr>
          <p:cNvSpPr>
            <a:spLocks noGrp="1"/>
          </p:cNvSpPr>
          <p:nvPr>
            <p:ph type="sldNum" sz="quarter" idx="12"/>
          </p:nvPr>
        </p:nvSpPr>
        <p:spPr/>
        <p:txBody>
          <a:bodyPr/>
          <a:lstStyle/>
          <a:p>
            <a:fld id="{651D1EE7-FBFF-41E1-B3C5-6284B73BF349}" type="slidenum">
              <a:rPr lang="en-US" smtClean="0"/>
              <a:t>1</a:t>
            </a:fld>
            <a:endParaRPr lang="en-US"/>
          </a:p>
        </p:txBody>
      </p:sp>
      <p:pic>
        <p:nvPicPr>
          <p:cNvPr id="7" name="Picture 2" descr="Lakpa Sherpa | Genetics, Development, and Cell Biology">
            <a:extLst>
              <a:ext uri="{FF2B5EF4-FFF2-40B4-BE49-F238E27FC236}">
                <a16:creationId xmlns:a16="http://schemas.microsoft.com/office/drawing/2014/main" id="{5C4ACA85-24E8-7EB1-16FD-0A819E29347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 b="11216"/>
          <a:stretch/>
        </p:blipFill>
        <p:spPr bwMode="auto">
          <a:xfrm>
            <a:off x="5615824" y="4435853"/>
            <a:ext cx="1464598" cy="1599758"/>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descr="A person smiling at the camera&#10;&#10;Description automatically generated">
            <a:extLst>
              <a:ext uri="{FF2B5EF4-FFF2-40B4-BE49-F238E27FC236}">
                <a16:creationId xmlns:a16="http://schemas.microsoft.com/office/drawing/2014/main" id="{70AF9024-66BE-747A-24A4-5B3B31C27E52}"/>
              </a:ext>
            </a:extLst>
          </p:cNvPr>
          <p:cNvPicPr>
            <a:picLocks noChangeAspect="1"/>
          </p:cNvPicPr>
          <p:nvPr/>
        </p:nvPicPr>
        <p:blipFill rotWithShape="1">
          <a:blip r:embed="rId4">
            <a:extLst>
              <a:ext uri="{28A0092B-C50C-407E-A947-70E740481C1C}">
                <a14:useLocalDpi xmlns:a14="http://schemas.microsoft.com/office/drawing/2010/main" val="0"/>
              </a:ext>
            </a:extLst>
          </a:blip>
          <a:srcRect l="12811" r="22316" b="6"/>
          <a:stretch/>
        </p:blipFill>
        <p:spPr>
          <a:xfrm>
            <a:off x="4215476" y="4432672"/>
            <a:ext cx="1407449" cy="1609289"/>
          </a:xfrm>
          <a:prstGeom prst="rect">
            <a:avLst/>
          </a:prstGeom>
        </p:spPr>
      </p:pic>
      <p:pic>
        <p:nvPicPr>
          <p:cNvPr id="2" name="Picture 1" descr="A person smiling for a picture&#10;&#10;AI-generated content may be incorrect.">
            <a:extLst>
              <a:ext uri="{FF2B5EF4-FFF2-40B4-BE49-F238E27FC236}">
                <a16:creationId xmlns:a16="http://schemas.microsoft.com/office/drawing/2014/main" id="{47B1C48C-6667-4C5C-4A75-8EE1DA80C23E}"/>
              </a:ext>
            </a:extLst>
          </p:cNvPr>
          <p:cNvPicPr>
            <a:picLocks noChangeAspect="1"/>
          </p:cNvPicPr>
          <p:nvPr/>
        </p:nvPicPr>
        <p:blipFill>
          <a:blip r:embed="rId5"/>
          <a:stretch>
            <a:fillRect/>
          </a:stretch>
        </p:blipFill>
        <p:spPr>
          <a:xfrm>
            <a:off x="8651875" y="4429125"/>
            <a:ext cx="1527175" cy="1609725"/>
          </a:xfrm>
          <a:prstGeom prst="rect">
            <a:avLst/>
          </a:prstGeom>
        </p:spPr>
      </p:pic>
      <p:pic>
        <p:nvPicPr>
          <p:cNvPr id="9" name="Picture 8" descr="A person in a blue shirt&#10;&#10;AI-generated content may be incorrect.">
            <a:extLst>
              <a:ext uri="{FF2B5EF4-FFF2-40B4-BE49-F238E27FC236}">
                <a16:creationId xmlns:a16="http://schemas.microsoft.com/office/drawing/2014/main" id="{8635EF1A-7E03-1745-F795-3135B65B7160}"/>
              </a:ext>
            </a:extLst>
          </p:cNvPr>
          <p:cNvPicPr>
            <a:picLocks noChangeAspect="1"/>
          </p:cNvPicPr>
          <p:nvPr/>
        </p:nvPicPr>
        <p:blipFill>
          <a:blip r:embed="rId6"/>
          <a:stretch>
            <a:fillRect/>
          </a:stretch>
        </p:blipFill>
        <p:spPr>
          <a:xfrm>
            <a:off x="7077075" y="4438650"/>
            <a:ext cx="1571625" cy="1600200"/>
          </a:xfrm>
          <a:prstGeom prst="rect">
            <a:avLst/>
          </a:prstGeom>
        </p:spPr>
      </p:pic>
      <p:pic>
        <p:nvPicPr>
          <p:cNvPr id="11" name="Picture 10" descr="A person wearing glasses and a red sweater&#10;&#10;AI-generated content may be incorrect.">
            <a:extLst>
              <a:ext uri="{FF2B5EF4-FFF2-40B4-BE49-F238E27FC236}">
                <a16:creationId xmlns:a16="http://schemas.microsoft.com/office/drawing/2014/main" id="{C85FED32-200A-E22C-EC67-C20D15DF1FD3}"/>
              </a:ext>
            </a:extLst>
          </p:cNvPr>
          <p:cNvPicPr>
            <a:picLocks noChangeAspect="1"/>
          </p:cNvPicPr>
          <p:nvPr/>
        </p:nvPicPr>
        <p:blipFill>
          <a:blip r:embed="rId7"/>
          <a:stretch>
            <a:fillRect/>
          </a:stretch>
        </p:blipFill>
        <p:spPr>
          <a:xfrm>
            <a:off x="10184015" y="4419600"/>
            <a:ext cx="1387069" cy="1619250"/>
          </a:xfrm>
          <a:prstGeom prst="rect">
            <a:avLst/>
          </a:prstGeom>
        </p:spPr>
      </p:pic>
    </p:spTree>
    <p:extLst>
      <p:ext uri="{BB962C8B-B14F-4D97-AF65-F5344CB8AC3E}">
        <p14:creationId xmlns:p14="http://schemas.microsoft.com/office/powerpoint/2010/main" val="16023601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5FE11C-886E-119E-2743-DBFFBE95027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39D9640-D360-C034-5033-E6EA0DC78CCD}"/>
              </a:ext>
            </a:extLst>
          </p:cNvPr>
          <p:cNvSpPr>
            <a:spLocks noGrp="1"/>
          </p:cNvSpPr>
          <p:nvPr>
            <p:ph type="title"/>
          </p:nvPr>
        </p:nvSpPr>
        <p:spPr>
          <a:xfrm>
            <a:off x="787400" y="225426"/>
            <a:ext cx="10465723" cy="1132544"/>
          </a:xfrm>
        </p:spPr>
        <p:txBody>
          <a:bodyPr>
            <a:normAutofit/>
          </a:bodyPr>
          <a:lstStyle/>
          <a:p>
            <a:pPr algn="ctr"/>
            <a:r>
              <a:rPr lang="en-US" sz="3600">
                <a:latin typeface="Times New Roman" panose="02020603050405020304" pitchFamily="18" charset="0"/>
                <a:cs typeface="Times New Roman" panose="02020603050405020304" pitchFamily="18" charset="0"/>
              </a:rPr>
              <a:t>Workflow (RNA-Seq Analysis Pipeline) </a:t>
            </a:r>
          </a:p>
        </p:txBody>
      </p:sp>
      <p:sp>
        <p:nvSpPr>
          <p:cNvPr id="6" name="Slide Number Placeholder 5">
            <a:extLst>
              <a:ext uri="{FF2B5EF4-FFF2-40B4-BE49-F238E27FC236}">
                <a16:creationId xmlns:a16="http://schemas.microsoft.com/office/drawing/2014/main" id="{33E8D0BA-6965-D48E-3581-E509A421FF47}"/>
              </a:ext>
            </a:extLst>
          </p:cNvPr>
          <p:cNvSpPr>
            <a:spLocks noGrp="1"/>
          </p:cNvSpPr>
          <p:nvPr>
            <p:ph type="sldNum" sz="quarter" idx="12"/>
          </p:nvPr>
        </p:nvSpPr>
        <p:spPr>
          <a:xfrm>
            <a:off x="9991898" y="6388834"/>
            <a:ext cx="1312025" cy="365125"/>
          </a:xfrm>
        </p:spPr>
        <p:txBody>
          <a:bodyPr/>
          <a:lstStyle/>
          <a:p>
            <a:fld id="{6318BCC2-D329-48D7-B317-55B62AF3BE11}" type="slidenum">
              <a:rPr lang="en-US" sz="1800" smtClean="0">
                <a:latin typeface="Times New Roman" panose="02020603050405020304" pitchFamily="18" charset="0"/>
                <a:cs typeface="Times New Roman" panose="02020603050405020304" pitchFamily="18" charset="0"/>
              </a:rPr>
              <a:t>10</a:t>
            </a:fld>
            <a:endParaRPr lang="en-US" sz="1800">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77FFED79-3D2C-6F04-A65D-3AB2F6D3BA69}"/>
              </a:ext>
            </a:extLst>
          </p:cNvPr>
          <p:cNvSpPr/>
          <p:nvPr/>
        </p:nvSpPr>
        <p:spPr>
          <a:xfrm>
            <a:off x="3307241" y="1573625"/>
            <a:ext cx="2623870" cy="107209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Quality Control Check</a:t>
            </a:r>
          </a:p>
          <a:p>
            <a:pPr algn="ctr"/>
            <a:r>
              <a:rPr lang="en-US">
                <a:latin typeface="Times New Roman" panose="02020603050405020304" pitchFamily="18" charset="0"/>
                <a:cs typeface="Times New Roman" panose="02020603050405020304" pitchFamily="18" charset="0"/>
              </a:rPr>
              <a:t>Tools: </a:t>
            </a:r>
            <a:r>
              <a:rPr lang="en-US" err="1">
                <a:latin typeface="Times New Roman" panose="02020603050405020304" pitchFamily="18" charset="0"/>
                <a:cs typeface="Times New Roman" panose="02020603050405020304" pitchFamily="18" charset="0"/>
              </a:rPr>
              <a:t>FastQC</a:t>
            </a:r>
            <a:r>
              <a:rPr lang="en-US">
                <a:latin typeface="Times New Roman" panose="02020603050405020304" pitchFamily="18" charset="0"/>
                <a:cs typeface="Times New Roman" panose="02020603050405020304" pitchFamily="18" charset="0"/>
              </a:rPr>
              <a:t> &amp; </a:t>
            </a:r>
            <a:r>
              <a:rPr lang="en-US" err="1">
                <a:latin typeface="Times New Roman" panose="02020603050405020304" pitchFamily="18" charset="0"/>
                <a:cs typeface="Times New Roman" panose="02020603050405020304" pitchFamily="18" charset="0"/>
              </a:rPr>
              <a:t>MultiQC</a:t>
            </a:r>
            <a:endParaRPr lang="en-US">
              <a:latin typeface="Times New Roman" panose="02020603050405020304" pitchFamily="18" charset="0"/>
              <a:cs typeface="Times New Roman" panose="02020603050405020304" pitchFamily="18" charset="0"/>
            </a:endParaRPr>
          </a:p>
        </p:txBody>
      </p:sp>
      <p:sp>
        <p:nvSpPr>
          <p:cNvPr id="16" name="Rectangle 15">
            <a:extLst>
              <a:ext uri="{FF2B5EF4-FFF2-40B4-BE49-F238E27FC236}">
                <a16:creationId xmlns:a16="http://schemas.microsoft.com/office/drawing/2014/main" id="{993BFAB8-3278-E9A6-00A1-F302D015837B}"/>
              </a:ext>
            </a:extLst>
          </p:cNvPr>
          <p:cNvSpPr/>
          <p:nvPr/>
        </p:nvSpPr>
        <p:spPr>
          <a:xfrm>
            <a:off x="6332351" y="1573626"/>
            <a:ext cx="2623870" cy="10720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Trim Low-Quality Reads &amp; Adapters</a:t>
            </a:r>
          </a:p>
          <a:p>
            <a:pPr algn="ctr"/>
            <a:r>
              <a:rPr lang="en-US">
                <a:latin typeface="Times New Roman" panose="02020603050405020304" pitchFamily="18" charset="0"/>
                <a:cs typeface="Times New Roman" panose="02020603050405020304" pitchFamily="18" charset="0"/>
              </a:rPr>
              <a:t>Tool: </a:t>
            </a:r>
            <a:r>
              <a:rPr lang="en-US" err="1">
                <a:latin typeface="Times New Roman" panose="02020603050405020304" pitchFamily="18" charset="0"/>
                <a:cs typeface="Times New Roman" panose="02020603050405020304" pitchFamily="18" charset="0"/>
              </a:rPr>
              <a:t>Trimmomatic</a:t>
            </a:r>
            <a:endParaRPr lang="en-US">
              <a:latin typeface="Times New Roman" panose="02020603050405020304" pitchFamily="18" charset="0"/>
              <a:cs typeface="Times New Roman" panose="02020603050405020304" pitchFamily="18" charset="0"/>
            </a:endParaRPr>
          </a:p>
        </p:txBody>
      </p:sp>
      <p:sp>
        <p:nvSpPr>
          <p:cNvPr id="17" name="Rectangle 16">
            <a:extLst>
              <a:ext uri="{FF2B5EF4-FFF2-40B4-BE49-F238E27FC236}">
                <a16:creationId xmlns:a16="http://schemas.microsoft.com/office/drawing/2014/main" id="{51AB93B6-F267-6466-66E0-5A8B91165F96}"/>
              </a:ext>
            </a:extLst>
          </p:cNvPr>
          <p:cNvSpPr/>
          <p:nvPr/>
        </p:nvSpPr>
        <p:spPr>
          <a:xfrm>
            <a:off x="9376118" y="1573625"/>
            <a:ext cx="2746413" cy="10987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 Quality Control Check</a:t>
            </a:r>
          </a:p>
          <a:p>
            <a:pPr algn="ctr"/>
            <a:r>
              <a:rPr lang="en-US">
                <a:latin typeface="Times New Roman" panose="02020603050405020304" pitchFamily="18" charset="0"/>
                <a:cs typeface="Times New Roman" panose="02020603050405020304" pitchFamily="18" charset="0"/>
              </a:rPr>
              <a:t>Tools: </a:t>
            </a:r>
            <a:r>
              <a:rPr lang="en-US" err="1">
                <a:latin typeface="Times New Roman" panose="02020603050405020304" pitchFamily="18" charset="0"/>
                <a:cs typeface="Times New Roman" panose="02020603050405020304" pitchFamily="18" charset="0"/>
              </a:rPr>
              <a:t>FastQC</a:t>
            </a:r>
            <a:r>
              <a:rPr lang="en-US">
                <a:latin typeface="Times New Roman" panose="02020603050405020304" pitchFamily="18" charset="0"/>
                <a:cs typeface="Times New Roman" panose="02020603050405020304" pitchFamily="18" charset="0"/>
              </a:rPr>
              <a:t> &amp; </a:t>
            </a:r>
            <a:r>
              <a:rPr lang="en-US" err="1">
                <a:latin typeface="Times New Roman" panose="02020603050405020304" pitchFamily="18" charset="0"/>
                <a:cs typeface="Times New Roman" panose="02020603050405020304" pitchFamily="18" charset="0"/>
              </a:rPr>
              <a:t>MultiQC</a:t>
            </a:r>
            <a:endParaRPr lang="en-US">
              <a:latin typeface="Times New Roman" panose="02020603050405020304" pitchFamily="18" charset="0"/>
              <a:cs typeface="Times New Roman" panose="02020603050405020304" pitchFamily="18" charset="0"/>
            </a:endParaRPr>
          </a:p>
        </p:txBody>
      </p:sp>
      <p:sp>
        <p:nvSpPr>
          <p:cNvPr id="22" name="Rectangle 21">
            <a:extLst>
              <a:ext uri="{FF2B5EF4-FFF2-40B4-BE49-F238E27FC236}">
                <a16:creationId xmlns:a16="http://schemas.microsoft.com/office/drawing/2014/main" id="{CC1F5EC4-C471-F139-618B-6B4E7DC62C58}"/>
              </a:ext>
            </a:extLst>
          </p:cNvPr>
          <p:cNvSpPr/>
          <p:nvPr/>
        </p:nvSpPr>
        <p:spPr>
          <a:xfrm>
            <a:off x="69470" y="1573625"/>
            <a:ext cx="2814047" cy="109873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Samples and Reference Genome Download </a:t>
            </a:r>
          </a:p>
          <a:p>
            <a:pPr algn="ctr"/>
            <a:r>
              <a:rPr lang="en-US">
                <a:latin typeface="Times New Roman" panose="02020603050405020304" pitchFamily="18" charset="0"/>
                <a:cs typeface="Times New Roman" panose="02020603050405020304" pitchFamily="18" charset="0"/>
              </a:rPr>
              <a:t>Tool: NCBI &amp; ENA</a:t>
            </a:r>
          </a:p>
        </p:txBody>
      </p:sp>
      <p:sp>
        <p:nvSpPr>
          <p:cNvPr id="23" name="Rectangle 22">
            <a:extLst>
              <a:ext uri="{FF2B5EF4-FFF2-40B4-BE49-F238E27FC236}">
                <a16:creationId xmlns:a16="http://schemas.microsoft.com/office/drawing/2014/main" id="{C3597177-D779-B567-1A55-8F4B94AD6E00}"/>
              </a:ext>
            </a:extLst>
          </p:cNvPr>
          <p:cNvSpPr/>
          <p:nvPr/>
        </p:nvSpPr>
        <p:spPr>
          <a:xfrm>
            <a:off x="6382076" y="2920558"/>
            <a:ext cx="2523510" cy="97092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Convert SAM files to BAM</a:t>
            </a:r>
          </a:p>
          <a:p>
            <a:pPr algn="ctr"/>
            <a:r>
              <a:rPr lang="en-US">
                <a:latin typeface="Times New Roman" panose="02020603050405020304" pitchFamily="18" charset="0"/>
                <a:cs typeface="Times New Roman" panose="02020603050405020304" pitchFamily="18" charset="0"/>
              </a:rPr>
              <a:t>Tool: </a:t>
            </a:r>
            <a:r>
              <a:rPr lang="en-US" err="1">
                <a:latin typeface="Times New Roman" panose="02020603050405020304" pitchFamily="18" charset="0"/>
                <a:cs typeface="Times New Roman" panose="02020603050405020304" pitchFamily="18" charset="0"/>
              </a:rPr>
              <a:t>Samtools</a:t>
            </a:r>
            <a:endParaRPr lang="en-US">
              <a:latin typeface="Times New Roman" panose="02020603050405020304" pitchFamily="18" charset="0"/>
              <a:cs typeface="Times New Roman" panose="02020603050405020304" pitchFamily="18" charset="0"/>
            </a:endParaRPr>
          </a:p>
        </p:txBody>
      </p:sp>
      <p:sp>
        <p:nvSpPr>
          <p:cNvPr id="25" name="Rectangle 24">
            <a:extLst>
              <a:ext uri="{FF2B5EF4-FFF2-40B4-BE49-F238E27FC236}">
                <a16:creationId xmlns:a16="http://schemas.microsoft.com/office/drawing/2014/main" id="{DFB408DF-A062-26A9-3787-7AD8BB9A7405}"/>
              </a:ext>
            </a:extLst>
          </p:cNvPr>
          <p:cNvSpPr/>
          <p:nvPr/>
        </p:nvSpPr>
        <p:spPr>
          <a:xfrm>
            <a:off x="72570" y="2841663"/>
            <a:ext cx="2794483" cy="10498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Indexing</a:t>
            </a:r>
          </a:p>
          <a:p>
            <a:pPr algn="ctr"/>
            <a:r>
              <a:rPr lang="en-US">
                <a:latin typeface="Times New Roman" panose="02020603050405020304" pitchFamily="18" charset="0"/>
                <a:cs typeface="Times New Roman" panose="02020603050405020304" pitchFamily="18" charset="0"/>
              </a:rPr>
              <a:t>Tool: </a:t>
            </a:r>
            <a:r>
              <a:rPr lang="en-US" err="1">
                <a:latin typeface="Times New Roman" panose="02020603050405020304" pitchFamily="18" charset="0"/>
                <a:cs typeface="Times New Roman" panose="02020603050405020304" pitchFamily="18" charset="0"/>
              </a:rPr>
              <a:t>Samtools</a:t>
            </a:r>
            <a:endParaRPr lang="en-US">
              <a:latin typeface="Times New Roman" panose="02020603050405020304" pitchFamily="18" charset="0"/>
              <a:cs typeface="Times New Roman" panose="02020603050405020304" pitchFamily="18" charset="0"/>
            </a:endParaRPr>
          </a:p>
        </p:txBody>
      </p:sp>
      <p:sp>
        <p:nvSpPr>
          <p:cNvPr id="28" name="Rectangle 27">
            <a:extLst>
              <a:ext uri="{FF2B5EF4-FFF2-40B4-BE49-F238E27FC236}">
                <a16:creationId xmlns:a16="http://schemas.microsoft.com/office/drawing/2014/main" id="{A9F2D114-5F76-7B61-42A3-693402E4C278}"/>
              </a:ext>
            </a:extLst>
          </p:cNvPr>
          <p:cNvSpPr/>
          <p:nvPr/>
        </p:nvSpPr>
        <p:spPr>
          <a:xfrm>
            <a:off x="130065" y="4172578"/>
            <a:ext cx="2730734" cy="95122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Sorting by Name</a:t>
            </a:r>
          </a:p>
          <a:p>
            <a:pPr algn="ctr"/>
            <a:r>
              <a:rPr lang="en-US">
                <a:latin typeface="Times New Roman" panose="02020603050405020304" pitchFamily="18" charset="0"/>
                <a:cs typeface="Times New Roman" panose="02020603050405020304" pitchFamily="18" charset="0"/>
              </a:rPr>
              <a:t>Tool: </a:t>
            </a:r>
            <a:r>
              <a:rPr lang="en-US" err="1">
                <a:latin typeface="Times New Roman" panose="02020603050405020304" pitchFamily="18" charset="0"/>
                <a:cs typeface="Times New Roman" panose="02020603050405020304" pitchFamily="18" charset="0"/>
              </a:rPr>
              <a:t>Samtools</a:t>
            </a:r>
            <a:endParaRPr lang="en-US">
              <a:latin typeface="Times New Roman" panose="02020603050405020304" pitchFamily="18" charset="0"/>
              <a:cs typeface="Times New Roman" panose="02020603050405020304" pitchFamily="18" charset="0"/>
            </a:endParaRPr>
          </a:p>
        </p:txBody>
      </p:sp>
      <p:sp>
        <p:nvSpPr>
          <p:cNvPr id="30" name="Rectangle 29">
            <a:extLst>
              <a:ext uri="{FF2B5EF4-FFF2-40B4-BE49-F238E27FC236}">
                <a16:creationId xmlns:a16="http://schemas.microsoft.com/office/drawing/2014/main" id="{AA0DDA74-5984-1181-52E5-C22161D210EE}"/>
              </a:ext>
            </a:extLst>
          </p:cNvPr>
          <p:cNvSpPr/>
          <p:nvPr/>
        </p:nvSpPr>
        <p:spPr>
          <a:xfrm>
            <a:off x="3313767" y="4166315"/>
            <a:ext cx="5591817" cy="8713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a:latin typeface="Times New Roman" panose="02020603050405020304" pitchFamily="18" charset="0"/>
                <a:cs typeface="Times New Roman" panose="02020603050405020304" pitchFamily="18" charset="0"/>
              </a:rPr>
              <a:t>Quantification of Gene Expression </a:t>
            </a:r>
          </a:p>
          <a:p>
            <a:pPr algn="ctr"/>
            <a:r>
              <a:rPr lang="en-US" sz="2000">
                <a:latin typeface="Times New Roman" panose="02020603050405020304" pitchFamily="18" charset="0"/>
                <a:cs typeface="Times New Roman" panose="02020603050405020304" pitchFamily="18" charset="0"/>
              </a:rPr>
              <a:t>(Count Matrix)</a:t>
            </a:r>
          </a:p>
          <a:p>
            <a:pPr algn="ctr"/>
            <a:r>
              <a:rPr lang="en-US" sz="2000">
                <a:latin typeface="Times New Roman" panose="02020603050405020304" pitchFamily="18" charset="0"/>
                <a:cs typeface="Times New Roman" panose="02020603050405020304" pitchFamily="18" charset="0"/>
              </a:rPr>
              <a:t>Tool: </a:t>
            </a:r>
            <a:r>
              <a:rPr lang="en-US" sz="2000" err="1">
                <a:latin typeface="Times New Roman" panose="02020603050405020304" pitchFamily="18" charset="0"/>
                <a:cs typeface="Times New Roman" panose="02020603050405020304" pitchFamily="18" charset="0"/>
              </a:rPr>
              <a:t>HTSeq</a:t>
            </a:r>
            <a:r>
              <a:rPr lang="en-US" sz="2000">
                <a:latin typeface="Times New Roman" panose="02020603050405020304" pitchFamily="18" charset="0"/>
                <a:cs typeface="Times New Roman" panose="02020603050405020304" pitchFamily="18" charset="0"/>
              </a:rPr>
              <a:t>-count </a:t>
            </a:r>
          </a:p>
        </p:txBody>
      </p:sp>
      <p:sp>
        <p:nvSpPr>
          <p:cNvPr id="32" name="Rectangle 31">
            <a:extLst>
              <a:ext uri="{FF2B5EF4-FFF2-40B4-BE49-F238E27FC236}">
                <a16:creationId xmlns:a16="http://schemas.microsoft.com/office/drawing/2014/main" id="{97FC4359-0622-D80F-4DEC-4943887522D9}"/>
              </a:ext>
            </a:extLst>
          </p:cNvPr>
          <p:cNvSpPr/>
          <p:nvPr/>
        </p:nvSpPr>
        <p:spPr>
          <a:xfrm>
            <a:off x="9359492" y="4166314"/>
            <a:ext cx="2745487" cy="87135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Calculate FPKM</a:t>
            </a:r>
          </a:p>
          <a:p>
            <a:pPr algn="ctr"/>
            <a:r>
              <a:rPr lang="en-US">
                <a:latin typeface="Times New Roman" panose="02020603050405020304" pitchFamily="18" charset="0"/>
                <a:cs typeface="Times New Roman" panose="02020603050405020304" pitchFamily="18" charset="0"/>
              </a:rPr>
              <a:t>Tool: R</a:t>
            </a:r>
          </a:p>
        </p:txBody>
      </p:sp>
      <p:sp>
        <p:nvSpPr>
          <p:cNvPr id="33" name="Rectangle 32">
            <a:extLst>
              <a:ext uri="{FF2B5EF4-FFF2-40B4-BE49-F238E27FC236}">
                <a16:creationId xmlns:a16="http://schemas.microsoft.com/office/drawing/2014/main" id="{E0AA1A71-F022-448E-C3BE-1566671341B0}"/>
              </a:ext>
            </a:extLst>
          </p:cNvPr>
          <p:cNvSpPr/>
          <p:nvPr/>
        </p:nvSpPr>
        <p:spPr>
          <a:xfrm>
            <a:off x="3240242" y="5310425"/>
            <a:ext cx="2587192" cy="10784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Differential Gene Expression Analysis</a:t>
            </a:r>
          </a:p>
          <a:p>
            <a:pPr algn="ctr"/>
            <a:r>
              <a:rPr lang="en-US">
                <a:latin typeface="Times New Roman" panose="02020603050405020304" pitchFamily="18" charset="0"/>
                <a:cs typeface="Times New Roman" panose="02020603050405020304" pitchFamily="18" charset="0"/>
              </a:rPr>
              <a:t>Tool: DESeq2 in R</a:t>
            </a:r>
          </a:p>
        </p:txBody>
      </p:sp>
      <p:sp>
        <p:nvSpPr>
          <p:cNvPr id="34" name="Rectangle 33">
            <a:extLst>
              <a:ext uri="{FF2B5EF4-FFF2-40B4-BE49-F238E27FC236}">
                <a16:creationId xmlns:a16="http://schemas.microsoft.com/office/drawing/2014/main" id="{C2F5BAF6-5CF2-BECF-6122-0C6413D1B4A5}"/>
              </a:ext>
            </a:extLst>
          </p:cNvPr>
          <p:cNvSpPr/>
          <p:nvPr/>
        </p:nvSpPr>
        <p:spPr>
          <a:xfrm>
            <a:off x="6338864" y="5310426"/>
            <a:ext cx="2560207" cy="100815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Filter DEGs </a:t>
            </a:r>
          </a:p>
          <a:p>
            <a:pPr algn="ctr"/>
            <a:r>
              <a:rPr lang="en-US">
                <a:latin typeface="Times New Roman" panose="02020603050405020304" pitchFamily="18" charset="0"/>
                <a:cs typeface="Times New Roman" panose="02020603050405020304" pitchFamily="18" charset="0"/>
              </a:rPr>
              <a:t>Tool: R</a:t>
            </a:r>
          </a:p>
        </p:txBody>
      </p:sp>
      <p:sp>
        <p:nvSpPr>
          <p:cNvPr id="35" name="Rectangle 34">
            <a:extLst>
              <a:ext uri="{FF2B5EF4-FFF2-40B4-BE49-F238E27FC236}">
                <a16:creationId xmlns:a16="http://schemas.microsoft.com/office/drawing/2014/main" id="{5625D804-14FF-E35F-0CFD-8835485DB201}"/>
              </a:ext>
            </a:extLst>
          </p:cNvPr>
          <p:cNvSpPr/>
          <p:nvPr/>
        </p:nvSpPr>
        <p:spPr>
          <a:xfrm>
            <a:off x="9395512" y="5318441"/>
            <a:ext cx="2717780" cy="9679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Visualization of DEGs</a:t>
            </a:r>
          </a:p>
          <a:p>
            <a:pPr algn="ctr"/>
            <a:r>
              <a:rPr lang="en-US">
                <a:latin typeface="Times New Roman" panose="02020603050405020304" pitchFamily="18" charset="0"/>
                <a:cs typeface="Times New Roman" panose="02020603050405020304" pitchFamily="18" charset="0"/>
              </a:rPr>
              <a:t>Tool: R</a:t>
            </a:r>
          </a:p>
        </p:txBody>
      </p:sp>
      <p:sp>
        <p:nvSpPr>
          <p:cNvPr id="36" name="Rectangle 35">
            <a:extLst>
              <a:ext uri="{FF2B5EF4-FFF2-40B4-BE49-F238E27FC236}">
                <a16:creationId xmlns:a16="http://schemas.microsoft.com/office/drawing/2014/main" id="{A31C6752-04EB-16DB-28DB-3DDE415F6727}"/>
              </a:ext>
            </a:extLst>
          </p:cNvPr>
          <p:cNvSpPr/>
          <p:nvPr/>
        </p:nvSpPr>
        <p:spPr>
          <a:xfrm>
            <a:off x="130063" y="5320015"/>
            <a:ext cx="2736990" cy="10498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Normalization &amp; PCA</a:t>
            </a:r>
          </a:p>
          <a:p>
            <a:pPr algn="ctr"/>
            <a:r>
              <a:rPr lang="en-US">
                <a:latin typeface="Times New Roman" panose="02020603050405020304" pitchFamily="18" charset="0"/>
                <a:cs typeface="Times New Roman" panose="02020603050405020304" pitchFamily="18" charset="0"/>
              </a:rPr>
              <a:t>Tool: R</a:t>
            </a:r>
          </a:p>
        </p:txBody>
      </p:sp>
      <p:sp>
        <p:nvSpPr>
          <p:cNvPr id="38" name="Arrow: Right 37">
            <a:extLst>
              <a:ext uri="{FF2B5EF4-FFF2-40B4-BE49-F238E27FC236}">
                <a16:creationId xmlns:a16="http://schemas.microsoft.com/office/drawing/2014/main" id="{180AB5C7-5BFA-E627-E75B-3BED189CA60A}"/>
              </a:ext>
            </a:extLst>
          </p:cNvPr>
          <p:cNvSpPr/>
          <p:nvPr/>
        </p:nvSpPr>
        <p:spPr>
          <a:xfrm>
            <a:off x="2894759" y="1884780"/>
            <a:ext cx="401240" cy="335372"/>
          </a:xfrm>
          <a:prstGeom prst="rightArrow">
            <a:avLst>
              <a:gd name="adj1" fmla="val 53987"/>
              <a:gd name="adj2" fmla="val 64631"/>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39" name="Arrow: Right 38">
            <a:extLst>
              <a:ext uri="{FF2B5EF4-FFF2-40B4-BE49-F238E27FC236}">
                <a16:creationId xmlns:a16="http://schemas.microsoft.com/office/drawing/2014/main" id="{2F78AA31-71E8-A63E-F9A9-407537157BB9}"/>
              </a:ext>
            </a:extLst>
          </p:cNvPr>
          <p:cNvSpPr/>
          <p:nvPr/>
        </p:nvSpPr>
        <p:spPr>
          <a:xfrm>
            <a:off x="5919126" y="1971249"/>
            <a:ext cx="413226" cy="312936"/>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0" name="Arrow: Right 39">
            <a:extLst>
              <a:ext uri="{FF2B5EF4-FFF2-40B4-BE49-F238E27FC236}">
                <a16:creationId xmlns:a16="http://schemas.microsoft.com/office/drawing/2014/main" id="{8E0B7D3D-A45D-A27E-AE58-670977BE0237}"/>
              </a:ext>
            </a:extLst>
          </p:cNvPr>
          <p:cNvSpPr/>
          <p:nvPr/>
        </p:nvSpPr>
        <p:spPr>
          <a:xfrm>
            <a:off x="8951210" y="2051652"/>
            <a:ext cx="444302" cy="373814"/>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1" name="Arrow: Right 40">
            <a:extLst>
              <a:ext uri="{FF2B5EF4-FFF2-40B4-BE49-F238E27FC236}">
                <a16:creationId xmlns:a16="http://schemas.microsoft.com/office/drawing/2014/main" id="{B69AE0CA-AF63-7917-D416-CCBFD6F97066}"/>
              </a:ext>
            </a:extLst>
          </p:cNvPr>
          <p:cNvSpPr/>
          <p:nvPr/>
        </p:nvSpPr>
        <p:spPr>
          <a:xfrm rot="5400000">
            <a:off x="10517205" y="2601478"/>
            <a:ext cx="232313" cy="374075"/>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4" name="Arrow: Right 43">
            <a:extLst>
              <a:ext uri="{FF2B5EF4-FFF2-40B4-BE49-F238E27FC236}">
                <a16:creationId xmlns:a16="http://schemas.microsoft.com/office/drawing/2014/main" id="{604DE413-A378-527A-3A2D-D272C2E30C81}"/>
              </a:ext>
            </a:extLst>
          </p:cNvPr>
          <p:cNvSpPr/>
          <p:nvPr/>
        </p:nvSpPr>
        <p:spPr>
          <a:xfrm rot="10800000">
            <a:off x="2883516" y="3171981"/>
            <a:ext cx="419007" cy="335373"/>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6" name="Arrow: Right 45">
            <a:extLst>
              <a:ext uri="{FF2B5EF4-FFF2-40B4-BE49-F238E27FC236}">
                <a16:creationId xmlns:a16="http://schemas.microsoft.com/office/drawing/2014/main" id="{59303837-01E0-772B-09F0-A653DD6A6716}"/>
              </a:ext>
            </a:extLst>
          </p:cNvPr>
          <p:cNvSpPr/>
          <p:nvPr/>
        </p:nvSpPr>
        <p:spPr>
          <a:xfrm>
            <a:off x="2873565" y="5559857"/>
            <a:ext cx="360164" cy="388218"/>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7" name="Arrow: Right 46">
            <a:extLst>
              <a:ext uri="{FF2B5EF4-FFF2-40B4-BE49-F238E27FC236}">
                <a16:creationId xmlns:a16="http://schemas.microsoft.com/office/drawing/2014/main" id="{42709C55-E8A7-9A5C-8B4E-F0115977C3F9}"/>
              </a:ext>
            </a:extLst>
          </p:cNvPr>
          <p:cNvSpPr/>
          <p:nvPr/>
        </p:nvSpPr>
        <p:spPr>
          <a:xfrm rot="10800000">
            <a:off x="5919126" y="3248007"/>
            <a:ext cx="462946" cy="374955"/>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49" name="Arrow: Right 48">
            <a:extLst>
              <a:ext uri="{FF2B5EF4-FFF2-40B4-BE49-F238E27FC236}">
                <a16:creationId xmlns:a16="http://schemas.microsoft.com/office/drawing/2014/main" id="{3F7A979D-8B34-66D9-EF44-D9242BE3E2B9}"/>
              </a:ext>
            </a:extLst>
          </p:cNvPr>
          <p:cNvSpPr/>
          <p:nvPr/>
        </p:nvSpPr>
        <p:spPr>
          <a:xfrm>
            <a:off x="8899071" y="5556030"/>
            <a:ext cx="477047" cy="392045"/>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51" name="Arrow: Right 50">
            <a:extLst>
              <a:ext uri="{FF2B5EF4-FFF2-40B4-BE49-F238E27FC236}">
                <a16:creationId xmlns:a16="http://schemas.microsoft.com/office/drawing/2014/main" id="{DB356264-F236-3B5E-8B21-4CDDBBD264F9}"/>
              </a:ext>
            </a:extLst>
          </p:cNvPr>
          <p:cNvSpPr/>
          <p:nvPr/>
        </p:nvSpPr>
        <p:spPr>
          <a:xfrm>
            <a:off x="2876024" y="4461740"/>
            <a:ext cx="431217" cy="314967"/>
          </a:xfrm>
          <a:prstGeom prst="rightArrow">
            <a:avLst>
              <a:gd name="adj1" fmla="val 50000"/>
              <a:gd name="adj2" fmla="val 64631"/>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52" name="Arrow: Right 51">
            <a:extLst>
              <a:ext uri="{FF2B5EF4-FFF2-40B4-BE49-F238E27FC236}">
                <a16:creationId xmlns:a16="http://schemas.microsoft.com/office/drawing/2014/main" id="{DB48ED89-336E-B7A4-4C1C-BFF48DB1588E}"/>
              </a:ext>
            </a:extLst>
          </p:cNvPr>
          <p:cNvSpPr/>
          <p:nvPr/>
        </p:nvSpPr>
        <p:spPr>
          <a:xfrm>
            <a:off x="5833948" y="5639957"/>
            <a:ext cx="498404" cy="414479"/>
          </a:xfrm>
          <a:prstGeom prst="rightArrow">
            <a:avLst>
              <a:gd name="adj1" fmla="val 50000"/>
              <a:gd name="adj2" fmla="val 64631"/>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53" name="Arrow: Right 52">
            <a:extLst>
              <a:ext uri="{FF2B5EF4-FFF2-40B4-BE49-F238E27FC236}">
                <a16:creationId xmlns:a16="http://schemas.microsoft.com/office/drawing/2014/main" id="{E497B0BC-8BC0-784F-5BA2-20B8C87B860D}"/>
              </a:ext>
            </a:extLst>
          </p:cNvPr>
          <p:cNvSpPr/>
          <p:nvPr/>
        </p:nvSpPr>
        <p:spPr>
          <a:xfrm rot="5400000">
            <a:off x="957590" y="3849285"/>
            <a:ext cx="280766" cy="353291"/>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56" name="Arrow: Right 55">
            <a:extLst>
              <a:ext uri="{FF2B5EF4-FFF2-40B4-BE49-F238E27FC236}">
                <a16:creationId xmlns:a16="http://schemas.microsoft.com/office/drawing/2014/main" id="{A2027CD5-1876-1618-3C2D-881F53707BDB}"/>
              </a:ext>
            </a:extLst>
          </p:cNvPr>
          <p:cNvSpPr/>
          <p:nvPr/>
        </p:nvSpPr>
        <p:spPr>
          <a:xfrm rot="8070313">
            <a:off x="2792677" y="5051903"/>
            <a:ext cx="590580" cy="384683"/>
          </a:xfrm>
          <a:prstGeom prst="rightArrow">
            <a:avLst>
              <a:gd name="adj1" fmla="val 50000"/>
              <a:gd name="adj2" fmla="val 60017"/>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C4020BA4-DE37-3E8B-F699-CBA9AB54F15B}"/>
              </a:ext>
            </a:extLst>
          </p:cNvPr>
          <p:cNvSpPr/>
          <p:nvPr/>
        </p:nvSpPr>
        <p:spPr>
          <a:xfrm>
            <a:off x="3313766" y="2886470"/>
            <a:ext cx="2605361" cy="100500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en-US">
                <a:latin typeface="Times New Roman"/>
                <a:cs typeface="Times New Roman"/>
              </a:rPr>
              <a:t>Sort by Genomic Coordinate</a:t>
            </a:r>
            <a:endParaRPr lang="en-US">
              <a:latin typeface="Aptos" panose="02110004020202020204"/>
              <a:cs typeface="Times New Roman"/>
            </a:endParaRPr>
          </a:p>
          <a:p>
            <a:pPr algn="ctr"/>
            <a:r>
              <a:rPr lang="en-US">
                <a:latin typeface="Times New Roman"/>
                <a:cs typeface="Times New Roman"/>
              </a:rPr>
              <a:t>Tool: </a:t>
            </a:r>
            <a:r>
              <a:rPr lang="en-US" err="1">
                <a:latin typeface="Times New Roman"/>
                <a:cs typeface="Times New Roman"/>
              </a:rPr>
              <a:t>Samtools</a:t>
            </a:r>
            <a:endParaRPr lang="en-US">
              <a:latin typeface="Times New Roman"/>
              <a:cs typeface="Times New Roman"/>
            </a:endParaRPr>
          </a:p>
        </p:txBody>
      </p:sp>
      <p:sp>
        <p:nvSpPr>
          <p:cNvPr id="4" name="Rectangle 3">
            <a:extLst>
              <a:ext uri="{FF2B5EF4-FFF2-40B4-BE49-F238E27FC236}">
                <a16:creationId xmlns:a16="http://schemas.microsoft.com/office/drawing/2014/main" id="{18BB2046-B249-AF49-3AD3-C3EFEC66E1C3}"/>
              </a:ext>
            </a:extLst>
          </p:cNvPr>
          <p:cNvSpPr/>
          <p:nvPr/>
        </p:nvSpPr>
        <p:spPr>
          <a:xfrm>
            <a:off x="9359492" y="2917619"/>
            <a:ext cx="2753800" cy="96792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Times New Roman" panose="02020603050405020304" pitchFamily="18" charset="0"/>
                <a:cs typeface="Times New Roman" panose="02020603050405020304" pitchFamily="18" charset="0"/>
              </a:rPr>
              <a:t>Read Alignment to Reference Genome</a:t>
            </a:r>
          </a:p>
          <a:p>
            <a:pPr algn="ctr"/>
            <a:r>
              <a:rPr lang="en-US">
                <a:latin typeface="Times New Roman" panose="02020603050405020304" pitchFamily="18" charset="0"/>
                <a:cs typeface="Times New Roman" panose="02020603050405020304" pitchFamily="18" charset="0"/>
              </a:rPr>
              <a:t>Tool: HISAT2</a:t>
            </a:r>
          </a:p>
        </p:txBody>
      </p:sp>
      <p:sp>
        <p:nvSpPr>
          <p:cNvPr id="7" name="Arrow: Right 6">
            <a:extLst>
              <a:ext uri="{FF2B5EF4-FFF2-40B4-BE49-F238E27FC236}">
                <a16:creationId xmlns:a16="http://schemas.microsoft.com/office/drawing/2014/main" id="{69FC840E-D467-3F64-5207-D60CB130E393}"/>
              </a:ext>
            </a:extLst>
          </p:cNvPr>
          <p:cNvSpPr/>
          <p:nvPr/>
        </p:nvSpPr>
        <p:spPr>
          <a:xfrm>
            <a:off x="8920809" y="4377698"/>
            <a:ext cx="437743" cy="392045"/>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9" name="Arrow: Right 8">
            <a:extLst>
              <a:ext uri="{FF2B5EF4-FFF2-40B4-BE49-F238E27FC236}">
                <a16:creationId xmlns:a16="http://schemas.microsoft.com/office/drawing/2014/main" id="{28890B6A-FE5B-FA43-57B0-9CDA13282C01}"/>
              </a:ext>
            </a:extLst>
          </p:cNvPr>
          <p:cNvSpPr/>
          <p:nvPr/>
        </p:nvSpPr>
        <p:spPr>
          <a:xfrm rot="5400000">
            <a:off x="10608884" y="5006092"/>
            <a:ext cx="246702" cy="352102"/>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0" name="Arrow: Right 9">
            <a:extLst>
              <a:ext uri="{FF2B5EF4-FFF2-40B4-BE49-F238E27FC236}">
                <a16:creationId xmlns:a16="http://schemas.microsoft.com/office/drawing/2014/main" id="{88CF8C18-03E4-438F-1DF4-A21B743C28BD}"/>
              </a:ext>
            </a:extLst>
          </p:cNvPr>
          <p:cNvSpPr/>
          <p:nvPr/>
        </p:nvSpPr>
        <p:spPr>
          <a:xfrm rot="10800000">
            <a:off x="8916827" y="3171982"/>
            <a:ext cx="442664" cy="392045"/>
          </a:xfrm>
          <a:prstGeom prst="rightArrow">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7767267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53"/>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0"/>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5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2"/>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3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46"/>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3"/>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52"/>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34"/>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9"/>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53" presetClass="entr" presetSubtype="16" fill="hold" grpId="0" nodeType="clickEffect">
                                  <p:stCondLst>
                                    <p:cond delay="0"/>
                                  </p:stCondLst>
                                  <p:childTnLst>
                                    <p:set>
                                      <p:cBhvr>
                                        <p:cTn id="86" dur="1" fill="hold">
                                          <p:stCondLst>
                                            <p:cond delay="0"/>
                                          </p:stCondLst>
                                        </p:cTn>
                                        <p:tgtEl>
                                          <p:spTgt spid="35"/>
                                        </p:tgtEl>
                                        <p:attrNameLst>
                                          <p:attrName>style.visibility</p:attrName>
                                        </p:attrNameLst>
                                      </p:cBhvr>
                                      <p:to>
                                        <p:strVal val="visible"/>
                                      </p:to>
                                    </p:set>
                                    <p:anim calcmode="lin" valueType="num">
                                      <p:cBhvr>
                                        <p:cTn id="87" dur="500" fill="hold"/>
                                        <p:tgtEl>
                                          <p:spTgt spid="35"/>
                                        </p:tgtEl>
                                        <p:attrNameLst>
                                          <p:attrName>ppt_w</p:attrName>
                                        </p:attrNameLst>
                                      </p:cBhvr>
                                      <p:tavLst>
                                        <p:tav tm="0">
                                          <p:val>
                                            <p:fltVal val="0"/>
                                          </p:val>
                                        </p:tav>
                                        <p:tav tm="100000">
                                          <p:val>
                                            <p:strVal val="#ppt_w"/>
                                          </p:val>
                                        </p:tav>
                                      </p:tavLst>
                                    </p:anim>
                                    <p:anim calcmode="lin" valueType="num">
                                      <p:cBhvr>
                                        <p:cTn id="88" dur="500" fill="hold"/>
                                        <p:tgtEl>
                                          <p:spTgt spid="35"/>
                                        </p:tgtEl>
                                        <p:attrNameLst>
                                          <p:attrName>ppt_h</p:attrName>
                                        </p:attrNameLst>
                                      </p:cBhvr>
                                      <p:tavLst>
                                        <p:tav tm="0">
                                          <p:val>
                                            <p:fltVal val="0"/>
                                          </p:val>
                                        </p:tav>
                                        <p:tav tm="100000">
                                          <p:val>
                                            <p:strVal val="#ppt_h"/>
                                          </p:val>
                                        </p:tav>
                                      </p:tavLst>
                                    </p:anim>
                                    <p:animEffect transition="in" filter="fade">
                                      <p:cBhvr>
                                        <p:cTn id="89"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23" grpId="0" animBg="1"/>
      <p:bldP spid="25" grpId="0" animBg="1"/>
      <p:bldP spid="28" grpId="0" animBg="1"/>
      <p:bldP spid="30" grpId="0" animBg="1"/>
      <p:bldP spid="32" grpId="0" animBg="1"/>
      <p:bldP spid="33" grpId="0" animBg="1"/>
      <p:bldP spid="34" grpId="0" animBg="1"/>
      <p:bldP spid="35" grpId="0" animBg="1"/>
      <p:bldP spid="36" grpId="0" animBg="1"/>
      <p:bldP spid="39" grpId="0" animBg="1"/>
      <p:bldP spid="40" grpId="0" animBg="1"/>
      <p:bldP spid="41" grpId="0" animBg="1"/>
      <p:bldP spid="44" grpId="0" animBg="1"/>
      <p:bldP spid="46" grpId="0" animBg="1"/>
      <p:bldP spid="47" grpId="0" animBg="1"/>
      <p:bldP spid="49" grpId="0" animBg="1"/>
      <p:bldP spid="51" grpId="0" animBg="1"/>
      <p:bldP spid="52" grpId="0" animBg="1"/>
      <p:bldP spid="53" grpId="0" animBg="1"/>
      <p:bldP spid="56" grpId="0" animBg="1"/>
      <p:bldP spid="3" grpId="0" animBg="1"/>
      <p:bldP spid="4" grpId="0" animBg="1"/>
      <p:bldP spid="7" grpId="0" animBg="1"/>
      <p:bldP spid="9"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7" name="Freeform: Shape 16">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9" name="Freeform: Shape 18">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7230AC0-8CBB-4AE9-2567-CBA8ECD72DD3}"/>
              </a:ext>
            </a:extLst>
          </p:cNvPr>
          <p:cNvSpPr>
            <a:spLocks noGrp="1"/>
          </p:cNvSpPr>
          <p:nvPr>
            <p:ph type="ctrTitle"/>
          </p:nvPr>
        </p:nvSpPr>
        <p:spPr>
          <a:xfrm>
            <a:off x="1524003" y="1999615"/>
            <a:ext cx="9144000" cy="2764028"/>
          </a:xfrm>
        </p:spPr>
        <p:txBody>
          <a:bodyPr anchor="ctr">
            <a:normAutofit/>
          </a:bodyPr>
          <a:lstStyle/>
          <a:p>
            <a:r>
              <a:rPr lang="en-US" sz="4500" b="0" i="1">
                <a:effectLst/>
                <a:highlight>
                  <a:srgbClr val="FFFFFF"/>
                </a:highlight>
                <a:latin typeface="Arial" panose="020B0604020202020204" pitchFamily="34" charset="0"/>
              </a:rPr>
              <a:t>Transcriptomic Analysis of Agrobacterium during Genetic Transformation</a:t>
            </a:r>
            <a:br>
              <a:rPr lang="en-US" sz="4500" b="0" i="1">
                <a:effectLst/>
                <a:highlight>
                  <a:srgbClr val="FFFFFF"/>
                </a:highlight>
                <a:latin typeface="Arial" panose="020B0604020202020204" pitchFamily="34" charset="0"/>
              </a:rPr>
            </a:br>
            <a:endParaRPr lang="en-US" sz="4500"/>
          </a:p>
        </p:txBody>
      </p:sp>
      <p:sp>
        <p:nvSpPr>
          <p:cNvPr id="3" name="Subtitle 2">
            <a:extLst>
              <a:ext uri="{FF2B5EF4-FFF2-40B4-BE49-F238E27FC236}">
                <a16:creationId xmlns:a16="http://schemas.microsoft.com/office/drawing/2014/main" id="{F8A2D2A5-EAD9-E8D7-547A-9EFD1FB68EFC}"/>
              </a:ext>
            </a:extLst>
          </p:cNvPr>
          <p:cNvSpPr>
            <a:spLocks noGrp="1"/>
          </p:cNvSpPr>
          <p:nvPr>
            <p:ph type="subTitle" idx="1"/>
          </p:nvPr>
        </p:nvSpPr>
        <p:spPr>
          <a:xfrm>
            <a:off x="1966912" y="5645150"/>
            <a:ext cx="8258176" cy="631825"/>
          </a:xfrm>
        </p:spPr>
        <p:txBody>
          <a:bodyPr anchor="ctr">
            <a:normAutofit/>
          </a:bodyPr>
          <a:lstStyle/>
          <a:p>
            <a:r>
              <a:rPr lang="en-US" sz="2800"/>
              <a:t>Results</a:t>
            </a:r>
          </a:p>
        </p:txBody>
      </p:sp>
      <p:sp>
        <p:nvSpPr>
          <p:cNvPr id="21" name="Rectangle 20">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CC6C2190-F413-9FB6-5802-E4FA6735CFBC}"/>
              </a:ext>
            </a:extLst>
          </p:cNvPr>
          <p:cNvSpPr>
            <a:spLocks noGrp="1"/>
          </p:cNvSpPr>
          <p:nvPr>
            <p:ph type="sldNum" sz="quarter" idx="12"/>
          </p:nvPr>
        </p:nvSpPr>
        <p:spPr/>
        <p:txBody>
          <a:bodyPr/>
          <a:lstStyle/>
          <a:p>
            <a:fld id="{651D1EE7-FBFF-41E1-B3C5-6284B73BF349}" type="slidenum">
              <a:rPr lang="en-US" smtClean="0"/>
              <a:t>11</a:t>
            </a:fld>
            <a:endParaRPr lang="en-US"/>
          </a:p>
        </p:txBody>
      </p:sp>
    </p:spTree>
    <p:extLst>
      <p:ext uri="{BB962C8B-B14F-4D97-AF65-F5344CB8AC3E}">
        <p14:creationId xmlns:p14="http://schemas.microsoft.com/office/powerpoint/2010/main" val="413102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288C6B4-AFC3-407F-A595-EFFD38D4C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Freeform: Shape 13">
            <a:extLst>
              <a:ext uri="{FF2B5EF4-FFF2-40B4-BE49-F238E27FC236}">
                <a16:creationId xmlns:a16="http://schemas.microsoft.com/office/drawing/2014/main" id="{CF236821-17FE-429B-8D2C-08E13A64EA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6" name="Freeform: Shape 15">
            <a:extLst>
              <a:ext uri="{FF2B5EF4-FFF2-40B4-BE49-F238E27FC236}">
                <a16:creationId xmlns:a16="http://schemas.microsoft.com/office/drawing/2014/main" id="{C0BDBCD2-E081-43AB-9119-C55465E59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9E4281E-9A23-DEC2-1EF6-FA7818D3A933}"/>
              </a:ext>
            </a:extLst>
          </p:cNvPr>
          <p:cNvSpPr>
            <a:spLocks noGrp="1"/>
          </p:cNvSpPr>
          <p:nvPr>
            <p:ph type="title"/>
          </p:nvPr>
        </p:nvSpPr>
        <p:spPr>
          <a:xfrm>
            <a:off x="371094" y="1161288"/>
            <a:ext cx="3438144" cy="1239012"/>
          </a:xfrm>
        </p:spPr>
        <p:txBody>
          <a:bodyPr vert="horz" lIns="91440" tIns="45720" rIns="91440" bIns="45720" rtlCol="0" anchor="ctr">
            <a:normAutofit/>
          </a:bodyPr>
          <a:lstStyle/>
          <a:p>
            <a:r>
              <a:rPr lang="en-US" sz="2600" kern="1200">
                <a:solidFill>
                  <a:schemeClr val="tx1"/>
                </a:solidFill>
                <a:latin typeface="+mj-lt"/>
                <a:ea typeface="+mj-ea"/>
                <a:cs typeface="+mj-cs"/>
              </a:rPr>
              <a:t>D</a:t>
            </a:r>
            <a:r>
              <a:rPr lang="en-US" sz="2600" b="0" i="0" kern="1200">
                <a:solidFill>
                  <a:schemeClr val="tx1"/>
                </a:solidFill>
                <a:effectLst/>
                <a:latin typeface="+mj-lt"/>
                <a:ea typeface="+mj-ea"/>
                <a:cs typeface="+mj-cs"/>
              </a:rPr>
              <a:t>ifferentially expressed genes (DEGs)</a:t>
            </a:r>
            <a:endParaRPr lang="en-US" sz="2600" kern="1200">
              <a:solidFill>
                <a:schemeClr val="tx1"/>
              </a:solidFill>
              <a:latin typeface="+mj-lt"/>
              <a:ea typeface="+mj-ea"/>
              <a:cs typeface="+mj-cs"/>
            </a:endParaRPr>
          </a:p>
        </p:txBody>
      </p:sp>
      <p:sp>
        <p:nvSpPr>
          <p:cNvPr id="18" name="Rectangle 17">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ED43C2F3-ABA9-7045-B526-C3789B3D23B8}"/>
              </a:ext>
            </a:extLst>
          </p:cNvPr>
          <p:cNvSpPr txBox="1"/>
          <p:nvPr/>
        </p:nvSpPr>
        <p:spPr>
          <a:xfrm>
            <a:off x="371094" y="2718054"/>
            <a:ext cx="3438906" cy="320725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1700" b="1" dirty="0"/>
              <a:t>Disclaimer</a:t>
            </a:r>
            <a:r>
              <a:rPr lang="en-US" sz="1700" b="1" i="0" dirty="0">
                <a:effectLst/>
              </a:rPr>
              <a:t>; </a:t>
            </a:r>
            <a:r>
              <a:rPr lang="en-US" sz="1700" b="0" i="0" dirty="0">
                <a:effectLst/>
              </a:rPr>
              <a:t>A total of 762, 1923, and 1656 differentially expressed genes (DEGs) were found in the tea groups compared to the tobacco groups at the same time-points on day 0, day 3, and day 4, respectively.</a:t>
            </a:r>
            <a:endParaRPr lang="en-US" sz="1700" dirty="0"/>
          </a:p>
        </p:txBody>
      </p:sp>
      <p:pic>
        <p:nvPicPr>
          <p:cNvPr id="5" name="Content Placeholder 4" descr="A graph showing a number of disorganized numbers&#10;&#10;AI-generated content may be incorrect.">
            <a:extLst>
              <a:ext uri="{FF2B5EF4-FFF2-40B4-BE49-F238E27FC236}">
                <a16:creationId xmlns:a16="http://schemas.microsoft.com/office/drawing/2014/main" id="{C5B9D6C3-5012-C488-10C6-FD11E34B85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898898" y="1161288"/>
            <a:ext cx="6922008" cy="5191506"/>
          </a:xfrm>
          <a:prstGeom prst="rect">
            <a:avLst/>
          </a:prstGeom>
        </p:spPr>
      </p:pic>
      <p:sp>
        <p:nvSpPr>
          <p:cNvPr id="3" name="TextBox 2">
            <a:extLst>
              <a:ext uri="{FF2B5EF4-FFF2-40B4-BE49-F238E27FC236}">
                <a16:creationId xmlns:a16="http://schemas.microsoft.com/office/drawing/2014/main" id="{B5E73C96-CAD0-542A-BFBB-A478F9EC79F7}"/>
              </a:ext>
            </a:extLst>
          </p:cNvPr>
          <p:cNvSpPr txBox="1"/>
          <p:nvPr/>
        </p:nvSpPr>
        <p:spPr>
          <a:xfrm>
            <a:off x="5322828" y="0"/>
            <a:ext cx="6498078" cy="923330"/>
          </a:xfrm>
          <a:prstGeom prst="rect">
            <a:avLst/>
          </a:prstGeom>
          <a:noFill/>
        </p:spPr>
        <p:txBody>
          <a:bodyPr wrap="square" rtlCol="0">
            <a:spAutoFit/>
          </a:bodyPr>
          <a:lstStyle/>
          <a:p>
            <a:pPr algn="ctr"/>
            <a:r>
              <a:rPr lang="en-US" sz="5400"/>
              <a:t>Results Comparison</a:t>
            </a:r>
          </a:p>
        </p:txBody>
      </p:sp>
      <p:sp>
        <p:nvSpPr>
          <p:cNvPr id="6" name="Slide Number Placeholder 5">
            <a:extLst>
              <a:ext uri="{FF2B5EF4-FFF2-40B4-BE49-F238E27FC236}">
                <a16:creationId xmlns:a16="http://schemas.microsoft.com/office/drawing/2014/main" id="{75A2DE2C-206C-47C6-3B1F-07F29CEC2E38}"/>
              </a:ext>
            </a:extLst>
          </p:cNvPr>
          <p:cNvSpPr>
            <a:spLocks noGrp="1"/>
          </p:cNvSpPr>
          <p:nvPr>
            <p:ph type="sldNum" sz="quarter" idx="12"/>
          </p:nvPr>
        </p:nvSpPr>
        <p:spPr/>
        <p:txBody>
          <a:bodyPr/>
          <a:lstStyle/>
          <a:p>
            <a:fld id="{651D1EE7-FBFF-41E1-B3C5-6284B73BF349}" type="slidenum">
              <a:rPr lang="en-US" smtClean="0"/>
              <a:t>12</a:t>
            </a:fld>
            <a:endParaRPr lang="en-US"/>
          </a:p>
        </p:txBody>
      </p:sp>
      <p:sp>
        <p:nvSpPr>
          <p:cNvPr id="9" name="TextBox 8">
            <a:extLst>
              <a:ext uri="{FF2B5EF4-FFF2-40B4-BE49-F238E27FC236}">
                <a16:creationId xmlns:a16="http://schemas.microsoft.com/office/drawing/2014/main" id="{D03D6F4D-D523-18AD-F0E5-971779ECF0FE}"/>
              </a:ext>
            </a:extLst>
          </p:cNvPr>
          <p:cNvSpPr txBox="1"/>
          <p:nvPr/>
        </p:nvSpPr>
        <p:spPr>
          <a:xfrm>
            <a:off x="330200" y="6209784"/>
            <a:ext cx="2590800" cy="369332"/>
          </a:xfrm>
          <a:prstGeom prst="rect">
            <a:avLst/>
          </a:prstGeom>
          <a:noFill/>
        </p:spPr>
        <p:txBody>
          <a:bodyPr wrap="square">
            <a:spAutoFit/>
          </a:bodyPr>
          <a:lstStyle/>
          <a:p>
            <a:r>
              <a:rPr lang="en-US"/>
              <a:t>https://usegalaxy.org/</a:t>
            </a:r>
          </a:p>
        </p:txBody>
      </p:sp>
    </p:spTree>
    <p:extLst>
      <p:ext uri="{BB962C8B-B14F-4D97-AF65-F5344CB8AC3E}">
        <p14:creationId xmlns:p14="http://schemas.microsoft.com/office/powerpoint/2010/main" val="1189881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0AFBC3-F81E-57B5-8F5B-B45D4F68295D}"/>
              </a:ext>
            </a:extLst>
          </p:cNvPr>
          <p:cNvSpPr>
            <a:spLocks noGrp="1"/>
          </p:cNvSpPr>
          <p:nvPr>
            <p:ph type="title"/>
          </p:nvPr>
        </p:nvSpPr>
        <p:spPr>
          <a:xfrm>
            <a:off x="645064" y="525982"/>
            <a:ext cx="4282983" cy="1200361"/>
          </a:xfrm>
        </p:spPr>
        <p:txBody>
          <a:bodyPr vert="horz" lIns="91440" tIns="45720" rIns="91440" bIns="45720" rtlCol="0" anchor="b">
            <a:normAutofit fontScale="90000"/>
          </a:bodyPr>
          <a:lstStyle/>
          <a:p>
            <a:r>
              <a:rPr lang="en-US" sz="3600" kern="1200" dirty="0">
                <a:solidFill>
                  <a:schemeClr val="tx1"/>
                </a:solidFill>
                <a:latin typeface="+mj-lt"/>
                <a:ea typeface="+mj-ea"/>
                <a:cs typeface="+mj-cs"/>
              </a:rPr>
              <a:t>Paper actual DEG results vs what they reported</a:t>
            </a:r>
          </a:p>
        </p:txBody>
      </p:sp>
      <p:sp>
        <p:nvSpPr>
          <p:cNvPr id="15" name="Rectangle 14">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16533"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9778F22A-33E9-66B8-79BA-1D871B8FABF8}"/>
              </a:ext>
            </a:extLst>
          </p:cNvPr>
          <p:cNvSpPr txBox="1"/>
          <p:nvPr/>
        </p:nvSpPr>
        <p:spPr>
          <a:xfrm>
            <a:off x="645066" y="2031101"/>
            <a:ext cx="4282984" cy="3511943"/>
          </a:xfrm>
          <a:prstGeom prst="rect">
            <a:avLst/>
          </a:prstGeom>
        </p:spPr>
        <p:txBody>
          <a:bodyPr vert="horz" lIns="91440" tIns="45720" rIns="91440" bIns="45720" rtlCol="0" anchor="ctr">
            <a:normAutofit/>
          </a:bodyPr>
          <a:lstStyle/>
          <a:p>
            <a:pPr indent="-228600">
              <a:lnSpc>
                <a:spcPct val="90000"/>
              </a:lnSpc>
              <a:spcAft>
                <a:spcPts val="600"/>
              </a:spcAft>
              <a:buFont typeface="Arial" panose="020B0604020202020204" pitchFamily="34" charset="0"/>
              <a:buChar char="•"/>
            </a:pPr>
            <a:r>
              <a:rPr lang="en-US" b="1"/>
              <a:t>Disclaimer</a:t>
            </a:r>
            <a:r>
              <a:rPr lang="en-US" b="1" i="0">
                <a:effectLst/>
              </a:rPr>
              <a:t>; </a:t>
            </a:r>
            <a:r>
              <a:rPr lang="en-US" b="0" i="0">
                <a:effectLst/>
              </a:rPr>
              <a:t>A total of 762, 1923, and 1656 differentially expressed genes (DEGs) were found in the tea groups compared to the tobacco groups at the same time-points on day 0, day 3, and day 4, respectively.</a:t>
            </a:r>
            <a:endParaRPr lang="en-US"/>
          </a:p>
        </p:txBody>
      </p:sp>
      <p:sp>
        <p:nvSpPr>
          <p:cNvPr id="17" name="Rectangle 16">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25843"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90492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6793"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Content Placeholder 5" descr="A green and red bar graph&#10;&#10;AI-generated content may be incorrect.">
            <a:extLst>
              <a:ext uri="{FF2B5EF4-FFF2-40B4-BE49-F238E27FC236}">
                <a16:creationId xmlns:a16="http://schemas.microsoft.com/office/drawing/2014/main" id="{9EBA984A-18D5-4E0A-C3D4-7D5732B470C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987738" y="1202058"/>
            <a:ext cx="5628018" cy="4221013"/>
          </a:xfrm>
          <a:prstGeom prst="rect">
            <a:avLst/>
          </a:prstGeom>
        </p:spPr>
      </p:pic>
      <p:sp>
        <p:nvSpPr>
          <p:cNvPr id="4" name="Slide Number Placeholder 3">
            <a:extLst>
              <a:ext uri="{FF2B5EF4-FFF2-40B4-BE49-F238E27FC236}">
                <a16:creationId xmlns:a16="http://schemas.microsoft.com/office/drawing/2014/main" id="{7CF56E45-D8A0-AC0D-E81E-70C65A0068B5}"/>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a:spcAft>
                <a:spcPts val="600"/>
              </a:spcAft>
            </a:pPr>
            <a:fld id="{651D1EE7-FBFF-41E1-B3C5-6284B73BF349}" type="slidenum">
              <a:rPr lang="en-US" smtClean="0">
                <a:solidFill>
                  <a:schemeClr val="tx1">
                    <a:tint val="75000"/>
                  </a:schemeClr>
                </a:solidFill>
              </a:rPr>
              <a:pPr>
                <a:spcAft>
                  <a:spcPts val="600"/>
                </a:spcAft>
              </a:pPr>
              <a:t>13</a:t>
            </a:fld>
            <a:endParaRPr lang="en-US">
              <a:solidFill>
                <a:schemeClr val="tx1">
                  <a:tint val="75000"/>
                </a:schemeClr>
              </a:solidFill>
            </a:endParaRPr>
          </a:p>
        </p:txBody>
      </p:sp>
    </p:spTree>
    <p:extLst>
      <p:ext uri="{BB962C8B-B14F-4D97-AF65-F5344CB8AC3E}">
        <p14:creationId xmlns:p14="http://schemas.microsoft.com/office/powerpoint/2010/main" val="3561193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ED0CAF1-5293-2A45-D4C7-8EB9D7A20818}"/>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CD5E543-4A4B-6B1B-951A-8760D9AEED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Freeform: Shape 13">
            <a:extLst>
              <a:ext uri="{FF2B5EF4-FFF2-40B4-BE49-F238E27FC236}">
                <a16:creationId xmlns:a16="http://schemas.microsoft.com/office/drawing/2014/main" id="{AC9966FB-9EA4-E97A-0D23-D0EE993068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455673" cy="6858000"/>
          </a:xfrm>
          <a:custGeom>
            <a:avLst/>
            <a:gdLst>
              <a:gd name="connsiteX0" fmla="*/ 0 w 4455673"/>
              <a:gd name="connsiteY0" fmla="*/ 0 h 6858000"/>
              <a:gd name="connsiteX1" fmla="*/ 3242695 w 4455673"/>
              <a:gd name="connsiteY1" fmla="*/ 0 h 6858000"/>
              <a:gd name="connsiteX2" fmla="*/ 3305678 w 4455673"/>
              <a:gd name="connsiteY2" fmla="*/ 69271 h 6858000"/>
              <a:gd name="connsiteX3" fmla="*/ 4455673 w 4455673"/>
              <a:gd name="connsiteY3" fmla="*/ 3429000 h 6858000"/>
              <a:gd name="connsiteX4" fmla="*/ 3305678 w 4455673"/>
              <a:gd name="connsiteY4" fmla="*/ 6788730 h 6858000"/>
              <a:gd name="connsiteX5" fmla="*/ 3242695 w 4455673"/>
              <a:gd name="connsiteY5" fmla="*/ 6858000 h 6858000"/>
              <a:gd name="connsiteX6" fmla="*/ 0 w 4455673"/>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3" h="6858000">
                <a:moveTo>
                  <a:pt x="0" y="0"/>
                </a:moveTo>
                <a:lnTo>
                  <a:pt x="3242695" y="0"/>
                </a:lnTo>
                <a:lnTo>
                  <a:pt x="3305678" y="69271"/>
                </a:lnTo>
                <a:cubicBezTo>
                  <a:pt x="4016204" y="929100"/>
                  <a:pt x="4455673" y="2116944"/>
                  <a:pt x="4455673" y="3429000"/>
                </a:cubicBezTo>
                <a:cubicBezTo>
                  <a:pt x="4455673" y="4741056"/>
                  <a:pt x="4016204" y="5928900"/>
                  <a:pt x="3305678" y="6788730"/>
                </a:cubicBezTo>
                <a:lnTo>
                  <a:pt x="3242695"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6" name="Freeform: Shape 15">
            <a:extLst>
              <a:ext uri="{FF2B5EF4-FFF2-40B4-BE49-F238E27FC236}">
                <a16:creationId xmlns:a16="http://schemas.microsoft.com/office/drawing/2014/main" id="{117F9B8B-EC54-C9F4-B3FC-0522917E78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9" cy="6858000"/>
          </a:xfrm>
          <a:custGeom>
            <a:avLst/>
            <a:gdLst>
              <a:gd name="connsiteX0" fmla="*/ 0 w 4446529"/>
              <a:gd name="connsiteY0" fmla="*/ 0 h 6858000"/>
              <a:gd name="connsiteX1" fmla="*/ 3233551 w 4446529"/>
              <a:gd name="connsiteY1" fmla="*/ 0 h 6858000"/>
              <a:gd name="connsiteX2" fmla="*/ 3296534 w 4446529"/>
              <a:gd name="connsiteY2" fmla="*/ 69271 h 6858000"/>
              <a:gd name="connsiteX3" fmla="*/ 4446529 w 4446529"/>
              <a:gd name="connsiteY3" fmla="*/ 3429000 h 6858000"/>
              <a:gd name="connsiteX4" fmla="*/ 3296534 w 4446529"/>
              <a:gd name="connsiteY4" fmla="*/ 6788730 h 6858000"/>
              <a:gd name="connsiteX5" fmla="*/ 3233551 w 4446529"/>
              <a:gd name="connsiteY5" fmla="*/ 6858000 h 6858000"/>
              <a:gd name="connsiteX6" fmla="*/ 0 w 444652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9" h="6858000">
                <a:moveTo>
                  <a:pt x="0" y="0"/>
                </a:moveTo>
                <a:lnTo>
                  <a:pt x="3233551" y="0"/>
                </a:lnTo>
                <a:lnTo>
                  <a:pt x="3296534" y="69271"/>
                </a:lnTo>
                <a:cubicBezTo>
                  <a:pt x="4007060" y="929100"/>
                  <a:pt x="4446529" y="2116944"/>
                  <a:pt x="4446529" y="3429000"/>
                </a:cubicBezTo>
                <a:cubicBezTo>
                  <a:pt x="4446529" y="4741056"/>
                  <a:pt x="4007060" y="5928900"/>
                  <a:pt x="3296534" y="6788730"/>
                </a:cubicBezTo>
                <a:lnTo>
                  <a:pt x="3233551"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D07AA39-1DBA-D858-9974-1566D7D2EDDB}"/>
              </a:ext>
            </a:extLst>
          </p:cNvPr>
          <p:cNvSpPr>
            <a:spLocks noGrp="1"/>
          </p:cNvSpPr>
          <p:nvPr>
            <p:ph type="title"/>
          </p:nvPr>
        </p:nvSpPr>
        <p:spPr>
          <a:xfrm>
            <a:off x="371094" y="1161288"/>
            <a:ext cx="3438144" cy="1239012"/>
          </a:xfrm>
        </p:spPr>
        <p:txBody>
          <a:bodyPr vert="horz" lIns="91440" tIns="45720" rIns="91440" bIns="45720" rtlCol="0" anchor="ctr">
            <a:normAutofit/>
          </a:bodyPr>
          <a:lstStyle/>
          <a:p>
            <a:r>
              <a:rPr lang="en-US" sz="2600" kern="1200">
                <a:solidFill>
                  <a:schemeClr val="tx1"/>
                </a:solidFill>
                <a:latin typeface="+mj-lt"/>
                <a:ea typeface="+mj-ea"/>
                <a:cs typeface="+mj-cs"/>
              </a:rPr>
              <a:t>D</a:t>
            </a:r>
            <a:r>
              <a:rPr lang="en-US" sz="2600" b="0" i="0" kern="1200">
                <a:solidFill>
                  <a:schemeClr val="tx1"/>
                </a:solidFill>
                <a:effectLst/>
                <a:latin typeface="+mj-lt"/>
                <a:ea typeface="+mj-ea"/>
                <a:cs typeface="+mj-cs"/>
              </a:rPr>
              <a:t>ifferentially expressed genes (DEGs)</a:t>
            </a:r>
            <a:endParaRPr lang="en-US" sz="2600" kern="1200">
              <a:solidFill>
                <a:schemeClr val="tx1"/>
              </a:solidFill>
              <a:latin typeface="+mj-lt"/>
              <a:ea typeface="+mj-ea"/>
              <a:cs typeface="+mj-cs"/>
            </a:endParaRPr>
          </a:p>
        </p:txBody>
      </p:sp>
      <p:sp>
        <p:nvSpPr>
          <p:cNvPr id="18" name="Rectangle 17">
            <a:extLst>
              <a:ext uri="{FF2B5EF4-FFF2-40B4-BE49-F238E27FC236}">
                <a16:creationId xmlns:a16="http://schemas.microsoft.com/office/drawing/2014/main" id="{9ABCFC5F-1690-36F7-687D-368A88F8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6546"/>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AFE900D9-E338-E47C-CC0B-3DE85F7902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5893"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TextBox 6">
            <a:extLst>
              <a:ext uri="{FF2B5EF4-FFF2-40B4-BE49-F238E27FC236}">
                <a16:creationId xmlns:a16="http://schemas.microsoft.com/office/drawing/2014/main" id="{B16F1813-0F39-778F-A545-3C2D35CFC30B}"/>
              </a:ext>
            </a:extLst>
          </p:cNvPr>
          <p:cNvSpPr txBox="1"/>
          <p:nvPr/>
        </p:nvSpPr>
        <p:spPr>
          <a:xfrm>
            <a:off x="371094" y="2718054"/>
            <a:ext cx="3438906" cy="3207258"/>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sz="1700" b="1">
                <a:solidFill>
                  <a:srgbClr val="00B0F0"/>
                </a:solidFill>
              </a:rPr>
              <a:t>D</a:t>
            </a:r>
            <a:r>
              <a:rPr lang="en-US" sz="1700" b="1" i="0">
                <a:solidFill>
                  <a:srgbClr val="00B0F0"/>
                </a:solidFill>
                <a:effectLst/>
              </a:rPr>
              <a:t>isclaimer</a:t>
            </a:r>
            <a:r>
              <a:rPr lang="en-US" sz="1700" b="1" i="0">
                <a:effectLst/>
              </a:rPr>
              <a:t>; </a:t>
            </a:r>
            <a:r>
              <a:rPr lang="en-US" sz="1700" b="0" i="0">
                <a:effectLst/>
              </a:rPr>
              <a:t>A total of 762, 1923, and 1656 differentially expressed genes (DEGs) were found in the tea groups compared to the tobacco groups at the same time-points on day 0, day 3, and day 4, respectively.</a:t>
            </a:r>
          </a:p>
          <a:p>
            <a:pPr indent="-228600">
              <a:lnSpc>
                <a:spcPct val="90000"/>
              </a:lnSpc>
              <a:spcAft>
                <a:spcPts val="600"/>
              </a:spcAft>
              <a:buFont typeface="Arial" panose="020B0604020202020204" pitchFamily="34" charset="0"/>
              <a:buChar char="•"/>
            </a:pPr>
            <a:r>
              <a:rPr lang="en-US" sz="1700">
                <a:solidFill>
                  <a:srgbClr val="00B0F0"/>
                </a:solidFill>
              </a:rPr>
              <a:t>However, the results from our customized pipeline and Galaxy are very  close</a:t>
            </a:r>
            <a:r>
              <a:rPr lang="en-US" sz="1700"/>
              <a:t>.</a:t>
            </a:r>
          </a:p>
        </p:txBody>
      </p:sp>
      <p:sp>
        <p:nvSpPr>
          <p:cNvPr id="3" name="TextBox 2">
            <a:extLst>
              <a:ext uri="{FF2B5EF4-FFF2-40B4-BE49-F238E27FC236}">
                <a16:creationId xmlns:a16="http://schemas.microsoft.com/office/drawing/2014/main" id="{45FE058C-844E-A972-2B61-C1106060FF2E}"/>
              </a:ext>
            </a:extLst>
          </p:cNvPr>
          <p:cNvSpPr txBox="1"/>
          <p:nvPr/>
        </p:nvSpPr>
        <p:spPr>
          <a:xfrm>
            <a:off x="5322828" y="0"/>
            <a:ext cx="6498078" cy="923330"/>
          </a:xfrm>
          <a:prstGeom prst="rect">
            <a:avLst/>
          </a:prstGeom>
          <a:noFill/>
        </p:spPr>
        <p:txBody>
          <a:bodyPr wrap="square" rtlCol="0">
            <a:spAutoFit/>
          </a:bodyPr>
          <a:lstStyle/>
          <a:p>
            <a:pPr algn="ctr"/>
            <a:r>
              <a:rPr lang="en-US" sz="5400"/>
              <a:t>Results</a:t>
            </a:r>
          </a:p>
        </p:txBody>
      </p:sp>
      <p:pic>
        <p:nvPicPr>
          <p:cNvPr id="9" name="Content Placeholder 8" descr="A graph of different colored rectangular shapes&#10;&#10;AI-generated content may be incorrect.">
            <a:extLst>
              <a:ext uri="{FF2B5EF4-FFF2-40B4-BE49-F238E27FC236}">
                <a16:creationId xmlns:a16="http://schemas.microsoft.com/office/drawing/2014/main" id="{AD2F0412-EC62-9356-F450-645DFFD00B6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99294" y="2012661"/>
            <a:ext cx="7495723" cy="4497434"/>
          </a:xfrm>
        </p:spPr>
      </p:pic>
      <p:sp>
        <p:nvSpPr>
          <p:cNvPr id="5" name="Slide Number Placeholder 4">
            <a:extLst>
              <a:ext uri="{FF2B5EF4-FFF2-40B4-BE49-F238E27FC236}">
                <a16:creationId xmlns:a16="http://schemas.microsoft.com/office/drawing/2014/main" id="{99ACCBD5-617F-83D3-B8E9-E3D86D1A334F}"/>
              </a:ext>
            </a:extLst>
          </p:cNvPr>
          <p:cNvSpPr>
            <a:spLocks noGrp="1"/>
          </p:cNvSpPr>
          <p:nvPr>
            <p:ph type="sldNum" sz="quarter" idx="12"/>
          </p:nvPr>
        </p:nvSpPr>
        <p:spPr/>
        <p:txBody>
          <a:bodyPr/>
          <a:lstStyle/>
          <a:p>
            <a:fld id="{651D1EE7-FBFF-41E1-B3C5-6284B73BF349}" type="slidenum">
              <a:rPr lang="en-US" smtClean="0"/>
              <a:t>14</a:t>
            </a:fld>
            <a:endParaRPr lang="en-US"/>
          </a:p>
        </p:txBody>
      </p:sp>
    </p:spTree>
    <p:extLst>
      <p:ext uri="{BB962C8B-B14F-4D97-AF65-F5344CB8AC3E}">
        <p14:creationId xmlns:p14="http://schemas.microsoft.com/office/powerpoint/2010/main" val="37158826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D898B8EB-E53C-4E72-9817-B4BFCAD736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4E130362-2F35-4AB7-9EA5-DBC0F771A5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Freeform: Shape 19">
            <a:extLst>
              <a:ext uri="{FF2B5EF4-FFF2-40B4-BE49-F238E27FC236}">
                <a16:creationId xmlns:a16="http://schemas.microsoft.com/office/drawing/2014/main" id="{56BE988C-7A5B-41EC-A46C-AEA93D8D32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4048618-E3E5-1A39-00A7-671860BD4DD0}"/>
              </a:ext>
            </a:extLst>
          </p:cNvPr>
          <p:cNvSpPr>
            <a:spLocks noGrp="1"/>
          </p:cNvSpPr>
          <p:nvPr>
            <p:ph type="title"/>
          </p:nvPr>
        </p:nvSpPr>
        <p:spPr>
          <a:xfrm>
            <a:off x="475488" y="1124712"/>
            <a:ext cx="4023360" cy="3200400"/>
          </a:xfrm>
        </p:spPr>
        <p:txBody>
          <a:bodyPr vert="horz" lIns="91440" tIns="45720" rIns="91440" bIns="45720" rtlCol="0" anchor="b">
            <a:normAutofit/>
          </a:bodyPr>
          <a:lstStyle/>
          <a:p>
            <a:r>
              <a:rPr lang="en-US" sz="4800"/>
              <a:t>D</a:t>
            </a:r>
            <a:r>
              <a:rPr lang="en-US" sz="4800" b="0" i="0">
                <a:effectLst/>
              </a:rPr>
              <a:t>ifferentially expressed genes (DEGs)</a:t>
            </a:r>
            <a:endParaRPr lang="en-US" sz="4800"/>
          </a:p>
        </p:txBody>
      </p:sp>
      <p:sp>
        <p:nvSpPr>
          <p:cNvPr id="22" name="Rectangle 21">
            <a:extLst>
              <a:ext uri="{FF2B5EF4-FFF2-40B4-BE49-F238E27FC236}">
                <a16:creationId xmlns:a16="http://schemas.microsoft.com/office/drawing/2014/main" id="{E3CB1EC0-40A9-4D5E-B7E2-6E3423CE28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screenshot of a graph&#10;&#10;AI-generated content may be incorrect.">
            <a:extLst>
              <a:ext uri="{FF2B5EF4-FFF2-40B4-BE49-F238E27FC236}">
                <a16:creationId xmlns:a16="http://schemas.microsoft.com/office/drawing/2014/main" id="{BCBA6AF7-F88D-4052-2D57-E60C656D3A6B}"/>
              </a:ext>
            </a:extLst>
          </p:cNvPr>
          <p:cNvPicPr>
            <a:picLocks noChangeAspect="1"/>
          </p:cNvPicPr>
          <p:nvPr/>
        </p:nvPicPr>
        <p:blipFill>
          <a:blip r:embed="rId2">
            <a:extLst>
              <a:ext uri="{28A0092B-C50C-407E-A947-70E740481C1C}">
                <a14:useLocalDpi xmlns:a14="http://schemas.microsoft.com/office/drawing/2010/main" val="0"/>
              </a:ext>
            </a:extLst>
          </a:blip>
          <a:srcRect l="12365" t="6245" r="50439" b="69744"/>
          <a:stretch/>
        </p:blipFill>
        <p:spPr>
          <a:xfrm>
            <a:off x="5559942" y="968582"/>
            <a:ext cx="2864339" cy="2670048"/>
          </a:xfrm>
          <a:prstGeom prst="rect">
            <a:avLst/>
          </a:prstGeom>
        </p:spPr>
      </p:pic>
      <p:pic>
        <p:nvPicPr>
          <p:cNvPr id="11" name="Picture 10" descr="A screenshot of a graph&#10;&#10;AI-generated content may be incorrect.">
            <a:extLst>
              <a:ext uri="{FF2B5EF4-FFF2-40B4-BE49-F238E27FC236}">
                <a16:creationId xmlns:a16="http://schemas.microsoft.com/office/drawing/2014/main" id="{A951DCA7-5FDB-A0B6-90C4-101B6341CF93}"/>
              </a:ext>
            </a:extLst>
          </p:cNvPr>
          <p:cNvPicPr>
            <a:picLocks noChangeAspect="1"/>
          </p:cNvPicPr>
          <p:nvPr/>
        </p:nvPicPr>
        <p:blipFill>
          <a:blip r:embed="rId2">
            <a:extLst>
              <a:ext uri="{28A0092B-C50C-407E-A947-70E740481C1C}">
                <a14:useLocalDpi xmlns:a14="http://schemas.microsoft.com/office/drawing/2010/main" val="0"/>
              </a:ext>
            </a:extLst>
          </a:blip>
          <a:srcRect l="48162" t="6245" r="16869" b="69744"/>
          <a:stretch/>
        </p:blipFill>
        <p:spPr>
          <a:xfrm>
            <a:off x="8977151" y="968582"/>
            <a:ext cx="2692850" cy="2670048"/>
          </a:xfrm>
          <a:prstGeom prst="rect">
            <a:avLst/>
          </a:prstGeom>
        </p:spPr>
      </p:pic>
      <p:sp>
        <p:nvSpPr>
          <p:cNvPr id="24" name="Rectangle 23">
            <a:extLst>
              <a:ext uri="{FF2B5EF4-FFF2-40B4-BE49-F238E27FC236}">
                <a16:creationId xmlns:a16="http://schemas.microsoft.com/office/drawing/2014/main" id="{DCBE52EF-2889-423F-947C-0E44A760D6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 name="Picture 9" descr="A diagram of a number of different colored circles&#10;&#10;AI-generated content may be incorrect.">
            <a:extLst>
              <a:ext uri="{FF2B5EF4-FFF2-40B4-BE49-F238E27FC236}">
                <a16:creationId xmlns:a16="http://schemas.microsoft.com/office/drawing/2014/main" id="{F82F39DA-8BE8-7528-73B8-28E10243C29F}"/>
              </a:ext>
            </a:extLst>
          </p:cNvPr>
          <p:cNvPicPr>
            <a:picLocks noChangeAspect="1"/>
          </p:cNvPicPr>
          <p:nvPr/>
        </p:nvPicPr>
        <p:blipFill>
          <a:blip r:embed="rId3">
            <a:extLst>
              <a:ext uri="{28A0092B-C50C-407E-A947-70E740481C1C}">
                <a14:useLocalDpi xmlns:a14="http://schemas.microsoft.com/office/drawing/2010/main" val="0"/>
              </a:ext>
            </a:extLst>
          </a:blip>
          <a:srcRect l="16827" t="14331" r="16186" b="11431"/>
          <a:stretch/>
        </p:blipFill>
        <p:spPr>
          <a:xfrm>
            <a:off x="8614752" y="3679298"/>
            <a:ext cx="3212347" cy="2670048"/>
          </a:xfrm>
          <a:prstGeom prst="rect">
            <a:avLst/>
          </a:prstGeom>
        </p:spPr>
      </p:pic>
      <p:pic>
        <p:nvPicPr>
          <p:cNvPr id="8" name="Picture 7" descr="A diagram of multiple circles&#10;&#10;AI-generated content may be incorrect.">
            <a:extLst>
              <a:ext uri="{FF2B5EF4-FFF2-40B4-BE49-F238E27FC236}">
                <a16:creationId xmlns:a16="http://schemas.microsoft.com/office/drawing/2014/main" id="{12460BF2-90C7-C571-93FB-2C5C23FE70C4}"/>
              </a:ext>
            </a:extLst>
          </p:cNvPr>
          <p:cNvPicPr>
            <a:picLocks noChangeAspect="1"/>
          </p:cNvPicPr>
          <p:nvPr/>
        </p:nvPicPr>
        <p:blipFill>
          <a:blip r:embed="rId4">
            <a:extLst>
              <a:ext uri="{28A0092B-C50C-407E-A947-70E740481C1C}">
                <a14:useLocalDpi xmlns:a14="http://schemas.microsoft.com/office/drawing/2010/main" val="0"/>
              </a:ext>
            </a:extLst>
          </a:blip>
          <a:srcRect l="16025" t="13355" r="15545" b="11431"/>
          <a:stretch/>
        </p:blipFill>
        <p:spPr>
          <a:xfrm>
            <a:off x="5180178" y="3684483"/>
            <a:ext cx="3236976" cy="2668407"/>
          </a:xfrm>
          <a:prstGeom prst="rect">
            <a:avLst/>
          </a:prstGeom>
        </p:spPr>
      </p:pic>
      <p:sp>
        <p:nvSpPr>
          <p:cNvPr id="3" name="TextBox 2">
            <a:extLst>
              <a:ext uri="{FF2B5EF4-FFF2-40B4-BE49-F238E27FC236}">
                <a16:creationId xmlns:a16="http://schemas.microsoft.com/office/drawing/2014/main" id="{51CDE3A6-A375-02B8-A6CD-85D0752CB011}"/>
              </a:ext>
            </a:extLst>
          </p:cNvPr>
          <p:cNvSpPr txBox="1"/>
          <p:nvPr/>
        </p:nvSpPr>
        <p:spPr>
          <a:xfrm>
            <a:off x="5030728" y="127000"/>
            <a:ext cx="6498078" cy="923330"/>
          </a:xfrm>
          <a:prstGeom prst="rect">
            <a:avLst/>
          </a:prstGeom>
          <a:noFill/>
        </p:spPr>
        <p:txBody>
          <a:bodyPr wrap="square" rtlCol="0">
            <a:spAutoFit/>
          </a:bodyPr>
          <a:lstStyle/>
          <a:p>
            <a:pPr algn="ctr"/>
            <a:r>
              <a:rPr lang="en-US" sz="5400"/>
              <a:t>Results Comparison</a:t>
            </a:r>
          </a:p>
        </p:txBody>
      </p:sp>
      <p:sp>
        <p:nvSpPr>
          <p:cNvPr id="4" name="TextBox 3">
            <a:extLst>
              <a:ext uri="{FF2B5EF4-FFF2-40B4-BE49-F238E27FC236}">
                <a16:creationId xmlns:a16="http://schemas.microsoft.com/office/drawing/2014/main" id="{63971733-7484-B954-8103-73DE761AEA86}"/>
              </a:ext>
            </a:extLst>
          </p:cNvPr>
          <p:cNvSpPr txBox="1"/>
          <p:nvPr/>
        </p:nvSpPr>
        <p:spPr>
          <a:xfrm>
            <a:off x="746449" y="4939004"/>
            <a:ext cx="2836506" cy="369332"/>
          </a:xfrm>
          <a:prstGeom prst="rect">
            <a:avLst/>
          </a:prstGeom>
          <a:noFill/>
        </p:spPr>
        <p:txBody>
          <a:bodyPr wrap="square" rtlCol="0">
            <a:spAutoFit/>
          </a:bodyPr>
          <a:lstStyle/>
          <a:p>
            <a:r>
              <a:rPr lang="en-US"/>
              <a:t>Figure S2A </a:t>
            </a:r>
          </a:p>
        </p:txBody>
      </p:sp>
      <p:sp>
        <p:nvSpPr>
          <p:cNvPr id="7" name="Slide Number Placeholder 6">
            <a:extLst>
              <a:ext uri="{FF2B5EF4-FFF2-40B4-BE49-F238E27FC236}">
                <a16:creationId xmlns:a16="http://schemas.microsoft.com/office/drawing/2014/main" id="{6D68A0C3-A093-5F6C-BBD6-3454EEA28378}"/>
              </a:ext>
            </a:extLst>
          </p:cNvPr>
          <p:cNvSpPr>
            <a:spLocks noGrp="1"/>
          </p:cNvSpPr>
          <p:nvPr>
            <p:ph type="sldNum" sz="quarter" idx="12"/>
          </p:nvPr>
        </p:nvSpPr>
        <p:spPr/>
        <p:txBody>
          <a:bodyPr/>
          <a:lstStyle/>
          <a:p>
            <a:fld id="{651D1EE7-FBFF-41E1-B3C5-6284B73BF349}" type="slidenum">
              <a:rPr lang="en-US" smtClean="0"/>
              <a:t>15</a:t>
            </a:fld>
            <a:endParaRPr lang="en-US"/>
          </a:p>
        </p:txBody>
      </p:sp>
      <p:sp>
        <p:nvSpPr>
          <p:cNvPr id="12" name="TextBox 11">
            <a:extLst>
              <a:ext uri="{FF2B5EF4-FFF2-40B4-BE49-F238E27FC236}">
                <a16:creationId xmlns:a16="http://schemas.microsoft.com/office/drawing/2014/main" id="{55638C68-1344-B78C-BC1D-FF753A414FE0}"/>
              </a:ext>
            </a:extLst>
          </p:cNvPr>
          <p:cNvSpPr txBox="1"/>
          <p:nvPr/>
        </p:nvSpPr>
        <p:spPr>
          <a:xfrm>
            <a:off x="596900" y="6031984"/>
            <a:ext cx="2413000" cy="369332"/>
          </a:xfrm>
          <a:prstGeom prst="rect">
            <a:avLst/>
          </a:prstGeom>
          <a:noFill/>
        </p:spPr>
        <p:txBody>
          <a:bodyPr wrap="square">
            <a:spAutoFit/>
          </a:bodyPr>
          <a:lstStyle/>
          <a:p>
            <a:r>
              <a:rPr lang="en-US"/>
              <a:t>https://usegalaxy.org/</a:t>
            </a:r>
          </a:p>
        </p:txBody>
      </p:sp>
    </p:spTree>
    <p:extLst>
      <p:ext uri="{BB962C8B-B14F-4D97-AF65-F5344CB8AC3E}">
        <p14:creationId xmlns:p14="http://schemas.microsoft.com/office/powerpoint/2010/main" val="1779183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60E2618-5ABF-23A1-7935-8C784704F173}"/>
            </a:ext>
          </a:extLst>
        </p:cNvPr>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F5463C2-9D95-E945-AB84-19FB8FDA24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780D320A-CAAE-63BA-B1FF-D4FF0678BF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Freeform: Shape 19">
            <a:extLst>
              <a:ext uri="{FF2B5EF4-FFF2-40B4-BE49-F238E27FC236}">
                <a16:creationId xmlns:a16="http://schemas.microsoft.com/office/drawing/2014/main" id="{BF4DC54A-DE70-923A-2487-9C2D5D921B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2CA193E-C2AE-5AAB-84DE-7EAB81A43634}"/>
              </a:ext>
            </a:extLst>
          </p:cNvPr>
          <p:cNvSpPr>
            <a:spLocks noGrp="1"/>
          </p:cNvSpPr>
          <p:nvPr>
            <p:ph type="title"/>
          </p:nvPr>
        </p:nvSpPr>
        <p:spPr>
          <a:xfrm>
            <a:off x="475488" y="1124712"/>
            <a:ext cx="4023360" cy="3200400"/>
          </a:xfrm>
        </p:spPr>
        <p:txBody>
          <a:bodyPr vert="horz" lIns="91440" tIns="45720" rIns="91440" bIns="45720" rtlCol="0" anchor="b">
            <a:normAutofit/>
          </a:bodyPr>
          <a:lstStyle/>
          <a:p>
            <a:r>
              <a:rPr lang="en-US" sz="4800"/>
              <a:t>D</a:t>
            </a:r>
            <a:r>
              <a:rPr lang="en-US" sz="4800" b="0" i="0">
                <a:effectLst/>
              </a:rPr>
              <a:t>ifferentially expressed genes (DEGs)</a:t>
            </a:r>
            <a:endParaRPr lang="en-US" sz="4800"/>
          </a:p>
        </p:txBody>
      </p:sp>
      <p:sp>
        <p:nvSpPr>
          <p:cNvPr id="22" name="Rectangle 21">
            <a:extLst>
              <a:ext uri="{FF2B5EF4-FFF2-40B4-BE49-F238E27FC236}">
                <a16:creationId xmlns:a16="http://schemas.microsoft.com/office/drawing/2014/main" id="{E2ED5D64-3EC0-5880-09C2-AEA7EA353E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screenshot of a graph&#10;&#10;AI-generated content may be incorrect.">
            <a:extLst>
              <a:ext uri="{FF2B5EF4-FFF2-40B4-BE49-F238E27FC236}">
                <a16:creationId xmlns:a16="http://schemas.microsoft.com/office/drawing/2014/main" id="{24B14467-C4BE-F8B1-DE29-B93AF4E22F36}"/>
              </a:ext>
            </a:extLst>
          </p:cNvPr>
          <p:cNvPicPr>
            <a:picLocks noChangeAspect="1"/>
          </p:cNvPicPr>
          <p:nvPr/>
        </p:nvPicPr>
        <p:blipFill>
          <a:blip r:embed="rId3">
            <a:extLst>
              <a:ext uri="{28A0092B-C50C-407E-A947-70E740481C1C}">
                <a14:useLocalDpi xmlns:a14="http://schemas.microsoft.com/office/drawing/2010/main" val="0"/>
              </a:ext>
            </a:extLst>
          </a:blip>
          <a:srcRect l="12365" t="6245" r="50439" b="69744"/>
          <a:stretch/>
        </p:blipFill>
        <p:spPr>
          <a:xfrm>
            <a:off x="6942234" y="4187952"/>
            <a:ext cx="2864339" cy="2670048"/>
          </a:xfrm>
          <a:prstGeom prst="rect">
            <a:avLst/>
          </a:prstGeom>
        </p:spPr>
      </p:pic>
      <p:sp>
        <p:nvSpPr>
          <p:cNvPr id="24" name="Rectangle 23">
            <a:extLst>
              <a:ext uri="{FF2B5EF4-FFF2-40B4-BE49-F238E27FC236}">
                <a16:creationId xmlns:a16="http://schemas.microsoft.com/office/drawing/2014/main" id="{80F80401-2629-76A5-168A-64D468A061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9FDC1DF6-82B2-930A-A7C7-85FAE9EA4E44}"/>
              </a:ext>
            </a:extLst>
          </p:cNvPr>
          <p:cNvSpPr txBox="1"/>
          <p:nvPr/>
        </p:nvSpPr>
        <p:spPr>
          <a:xfrm>
            <a:off x="5322828" y="0"/>
            <a:ext cx="6498078" cy="923330"/>
          </a:xfrm>
          <a:prstGeom prst="rect">
            <a:avLst/>
          </a:prstGeom>
          <a:noFill/>
        </p:spPr>
        <p:txBody>
          <a:bodyPr wrap="square" rtlCol="0">
            <a:spAutoFit/>
          </a:bodyPr>
          <a:lstStyle/>
          <a:p>
            <a:pPr algn="ctr"/>
            <a:r>
              <a:rPr lang="en-US" sz="5400"/>
              <a:t>Results Comparison</a:t>
            </a:r>
          </a:p>
        </p:txBody>
      </p:sp>
      <p:pic>
        <p:nvPicPr>
          <p:cNvPr id="26" name="Picture 25" descr="A graph of different colored squares&#10;&#10;AI-generated content may be incorrect.">
            <a:extLst>
              <a:ext uri="{FF2B5EF4-FFF2-40B4-BE49-F238E27FC236}">
                <a16:creationId xmlns:a16="http://schemas.microsoft.com/office/drawing/2014/main" id="{1D8D73B9-B478-F837-197A-96E6E308FF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01465" y="771988"/>
            <a:ext cx="5753744" cy="3452246"/>
          </a:xfrm>
          <a:prstGeom prst="rect">
            <a:avLst/>
          </a:prstGeom>
        </p:spPr>
      </p:pic>
      <p:sp>
        <p:nvSpPr>
          <p:cNvPr id="27" name="TextBox 26">
            <a:extLst>
              <a:ext uri="{FF2B5EF4-FFF2-40B4-BE49-F238E27FC236}">
                <a16:creationId xmlns:a16="http://schemas.microsoft.com/office/drawing/2014/main" id="{36ABC42E-5C2B-DBE7-9759-4F7F60C9A855}"/>
              </a:ext>
            </a:extLst>
          </p:cNvPr>
          <p:cNvSpPr txBox="1"/>
          <p:nvPr/>
        </p:nvSpPr>
        <p:spPr>
          <a:xfrm>
            <a:off x="746449" y="4939004"/>
            <a:ext cx="2836506" cy="369332"/>
          </a:xfrm>
          <a:prstGeom prst="rect">
            <a:avLst/>
          </a:prstGeom>
          <a:noFill/>
        </p:spPr>
        <p:txBody>
          <a:bodyPr wrap="square" rtlCol="0">
            <a:spAutoFit/>
          </a:bodyPr>
          <a:lstStyle/>
          <a:p>
            <a:r>
              <a:rPr lang="en-US"/>
              <a:t>Figure S2A </a:t>
            </a:r>
          </a:p>
        </p:txBody>
      </p:sp>
      <p:sp>
        <p:nvSpPr>
          <p:cNvPr id="5" name="Slide Number Placeholder 4">
            <a:extLst>
              <a:ext uri="{FF2B5EF4-FFF2-40B4-BE49-F238E27FC236}">
                <a16:creationId xmlns:a16="http://schemas.microsoft.com/office/drawing/2014/main" id="{13CB48D6-9531-FF2A-F4A5-8FDE24FACE8A}"/>
              </a:ext>
            </a:extLst>
          </p:cNvPr>
          <p:cNvSpPr>
            <a:spLocks noGrp="1"/>
          </p:cNvSpPr>
          <p:nvPr>
            <p:ph type="sldNum" sz="quarter" idx="12"/>
          </p:nvPr>
        </p:nvSpPr>
        <p:spPr/>
        <p:txBody>
          <a:bodyPr/>
          <a:lstStyle/>
          <a:p>
            <a:fld id="{651D1EE7-FBFF-41E1-B3C5-6284B73BF349}" type="slidenum">
              <a:rPr lang="en-US" smtClean="0"/>
              <a:t>16</a:t>
            </a:fld>
            <a:endParaRPr lang="en-US"/>
          </a:p>
        </p:txBody>
      </p:sp>
    </p:spTree>
    <p:extLst>
      <p:ext uri="{BB962C8B-B14F-4D97-AF65-F5344CB8AC3E}">
        <p14:creationId xmlns:p14="http://schemas.microsoft.com/office/powerpoint/2010/main" val="18780681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ppt_w</p:attrName>
                                        </p:attrNameLst>
                                      </p:cBhvr>
                                      <p:tavLst>
                                        <p:tav tm="0">
                                          <p:val>
                                            <p:fltVal val="0"/>
                                          </p:val>
                                        </p:tav>
                                        <p:tav tm="100000">
                                          <p:val>
                                            <p:strVal val="#ppt_w"/>
                                          </p:val>
                                        </p:tav>
                                      </p:tavLst>
                                    </p:anim>
                                    <p:anim calcmode="lin" valueType="num">
                                      <p:cBhvr>
                                        <p:cTn id="8" dur="500" fill="hold"/>
                                        <p:tgtEl>
                                          <p:spTgt spid="26"/>
                                        </p:tgtEl>
                                        <p:attrNameLst>
                                          <p:attrName>ppt_h</p:attrName>
                                        </p:attrNameLst>
                                      </p:cBhvr>
                                      <p:tavLst>
                                        <p:tav tm="0">
                                          <p:val>
                                            <p:fltVal val="0"/>
                                          </p:val>
                                        </p:tav>
                                        <p:tav tm="100000">
                                          <p:val>
                                            <p:strVal val="#ppt_h"/>
                                          </p:val>
                                        </p:tav>
                                      </p:tavLst>
                                    </p:anim>
                                    <p:animEffect transition="in" filter="fade">
                                      <p:cBhvr>
                                        <p:cTn id="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F1E3417-E0E3-FA34-A917-AAF098F9A84E}"/>
            </a:ext>
          </a:extLst>
        </p:cNvPr>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7CC6025B-793C-542D-96C8-601974DA1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CF003B32-971B-9183-EAD8-B46E51AE91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Freeform: Shape 19">
            <a:extLst>
              <a:ext uri="{FF2B5EF4-FFF2-40B4-BE49-F238E27FC236}">
                <a16:creationId xmlns:a16="http://schemas.microsoft.com/office/drawing/2014/main" id="{2638720A-A7D1-4081-DEB2-23D86947B0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130285B-98B7-3FA8-C859-9F194634747A}"/>
              </a:ext>
            </a:extLst>
          </p:cNvPr>
          <p:cNvSpPr>
            <a:spLocks noGrp="1"/>
          </p:cNvSpPr>
          <p:nvPr>
            <p:ph type="title"/>
          </p:nvPr>
        </p:nvSpPr>
        <p:spPr>
          <a:xfrm>
            <a:off x="475488" y="1124712"/>
            <a:ext cx="4023360" cy="3200400"/>
          </a:xfrm>
        </p:spPr>
        <p:txBody>
          <a:bodyPr vert="horz" lIns="91440" tIns="45720" rIns="91440" bIns="45720" rtlCol="0" anchor="b">
            <a:normAutofit/>
          </a:bodyPr>
          <a:lstStyle/>
          <a:p>
            <a:r>
              <a:rPr lang="en-US" sz="4800"/>
              <a:t>D</a:t>
            </a:r>
            <a:r>
              <a:rPr lang="en-US" sz="4800" b="0" i="0">
                <a:effectLst/>
              </a:rPr>
              <a:t>ifferentially expressed genes (DEGs)</a:t>
            </a:r>
            <a:endParaRPr lang="en-US" sz="4800"/>
          </a:p>
        </p:txBody>
      </p:sp>
      <p:sp>
        <p:nvSpPr>
          <p:cNvPr id="22" name="Rectangle 21">
            <a:extLst>
              <a:ext uri="{FF2B5EF4-FFF2-40B4-BE49-F238E27FC236}">
                <a16:creationId xmlns:a16="http://schemas.microsoft.com/office/drawing/2014/main" id="{13C7E554-6C9F-BEE1-9797-03B8DC2963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9F53D67C-EA72-7051-B8F9-AF4928AC8B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TextBox 2">
            <a:extLst>
              <a:ext uri="{FF2B5EF4-FFF2-40B4-BE49-F238E27FC236}">
                <a16:creationId xmlns:a16="http://schemas.microsoft.com/office/drawing/2014/main" id="{5383E5DA-8B4C-B7C6-95F0-1FE2DD345A48}"/>
              </a:ext>
            </a:extLst>
          </p:cNvPr>
          <p:cNvSpPr txBox="1"/>
          <p:nvPr/>
        </p:nvSpPr>
        <p:spPr>
          <a:xfrm>
            <a:off x="4597400" y="-90055"/>
            <a:ext cx="6553317" cy="923330"/>
          </a:xfrm>
          <a:prstGeom prst="rect">
            <a:avLst/>
          </a:prstGeom>
          <a:noFill/>
        </p:spPr>
        <p:txBody>
          <a:bodyPr wrap="square" rtlCol="0">
            <a:spAutoFit/>
          </a:bodyPr>
          <a:lstStyle/>
          <a:p>
            <a:pPr algn="ctr"/>
            <a:r>
              <a:rPr lang="en-US" sz="5400"/>
              <a:t>Results Comparison</a:t>
            </a:r>
          </a:p>
        </p:txBody>
      </p:sp>
      <p:pic>
        <p:nvPicPr>
          <p:cNvPr id="10" name="Picture 9" descr="A graph of different colored squares&#10;&#10;AI-generated content may be incorrect.">
            <a:extLst>
              <a:ext uri="{FF2B5EF4-FFF2-40B4-BE49-F238E27FC236}">
                <a16:creationId xmlns:a16="http://schemas.microsoft.com/office/drawing/2014/main" id="{5D05D1BF-821C-3897-CE8A-7163DE01CE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49898" y="1232588"/>
            <a:ext cx="6586046" cy="3951627"/>
          </a:xfrm>
          <a:prstGeom prst="rect">
            <a:avLst/>
          </a:prstGeom>
        </p:spPr>
      </p:pic>
      <p:pic>
        <p:nvPicPr>
          <p:cNvPr id="25" name="Picture 24" descr="A screenshot of a graph&#10;&#10;AI-generated content may be incorrect.">
            <a:extLst>
              <a:ext uri="{FF2B5EF4-FFF2-40B4-BE49-F238E27FC236}">
                <a16:creationId xmlns:a16="http://schemas.microsoft.com/office/drawing/2014/main" id="{C15562C2-DFCA-516F-1FCF-50CF8B253AB6}"/>
              </a:ext>
            </a:extLst>
          </p:cNvPr>
          <p:cNvPicPr>
            <a:picLocks noChangeAspect="1"/>
          </p:cNvPicPr>
          <p:nvPr/>
        </p:nvPicPr>
        <p:blipFill>
          <a:blip r:embed="rId3">
            <a:extLst>
              <a:ext uri="{28A0092B-C50C-407E-A947-70E740481C1C}">
                <a14:useLocalDpi xmlns:a14="http://schemas.microsoft.com/office/drawing/2010/main" val="0"/>
              </a:ext>
            </a:extLst>
          </a:blip>
          <a:srcRect l="48162" t="6245" r="16869" b="69744"/>
          <a:stretch/>
        </p:blipFill>
        <p:spPr>
          <a:xfrm>
            <a:off x="7420485" y="4772212"/>
            <a:ext cx="1928788" cy="1912455"/>
          </a:xfrm>
          <a:prstGeom prst="rect">
            <a:avLst/>
          </a:prstGeom>
        </p:spPr>
      </p:pic>
      <p:sp>
        <p:nvSpPr>
          <p:cNvPr id="14" name="TextBox 13">
            <a:extLst>
              <a:ext uri="{FF2B5EF4-FFF2-40B4-BE49-F238E27FC236}">
                <a16:creationId xmlns:a16="http://schemas.microsoft.com/office/drawing/2014/main" id="{53697FA4-4E6E-7ECF-7633-74FA8AEA79D2}"/>
              </a:ext>
            </a:extLst>
          </p:cNvPr>
          <p:cNvSpPr txBox="1"/>
          <p:nvPr/>
        </p:nvSpPr>
        <p:spPr>
          <a:xfrm>
            <a:off x="746449" y="4939004"/>
            <a:ext cx="2836506" cy="369332"/>
          </a:xfrm>
          <a:prstGeom prst="rect">
            <a:avLst/>
          </a:prstGeom>
          <a:noFill/>
        </p:spPr>
        <p:txBody>
          <a:bodyPr wrap="square" rtlCol="0">
            <a:spAutoFit/>
          </a:bodyPr>
          <a:lstStyle/>
          <a:p>
            <a:r>
              <a:rPr lang="en-US"/>
              <a:t>Figure S2A </a:t>
            </a:r>
          </a:p>
        </p:txBody>
      </p:sp>
      <p:sp>
        <p:nvSpPr>
          <p:cNvPr id="5" name="Slide Number Placeholder 4">
            <a:extLst>
              <a:ext uri="{FF2B5EF4-FFF2-40B4-BE49-F238E27FC236}">
                <a16:creationId xmlns:a16="http://schemas.microsoft.com/office/drawing/2014/main" id="{359E7ECF-1F69-BCE1-CA55-FD734893B437}"/>
              </a:ext>
            </a:extLst>
          </p:cNvPr>
          <p:cNvSpPr>
            <a:spLocks noGrp="1"/>
          </p:cNvSpPr>
          <p:nvPr>
            <p:ph type="sldNum" sz="quarter" idx="12"/>
          </p:nvPr>
        </p:nvSpPr>
        <p:spPr/>
        <p:txBody>
          <a:bodyPr/>
          <a:lstStyle/>
          <a:p>
            <a:fld id="{651D1EE7-FBFF-41E1-B3C5-6284B73BF349}" type="slidenum">
              <a:rPr lang="en-US" smtClean="0"/>
              <a:t>17</a:t>
            </a:fld>
            <a:endParaRPr lang="en-US"/>
          </a:p>
        </p:txBody>
      </p:sp>
    </p:spTree>
    <p:extLst>
      <p:ext uri="{BB962C8B-B14F-4D97-AF65-F5344CB8AC3E}">
        <p14:creationId xmlns:p14="http://schemas.microsoft.com/office/powerpoint/2010/main" val="24614478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FD48BC7-DC40-47DE-87EE-9F4B6EC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Freeform: Shape 18">
            <a:extLst>
              <a:ext uri="{FF2B5EF4-FFF2-40B4-BE49-F238E27FC236}">
                <a16:creationId xmlns:a16="http://schemas.microsoft.com/office/drawing/2014/main" id="{E502BBC7-2C76-46F3-BC24-5985BC13DB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4425" y="0"/>
            <a:ext cx="9963150"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solidFill>
              <a:srgbClr val="EFEFEF"/>
            </a:solidFill>
          </a:ln>
          <a:effectLst>
            <a:outerShdw blurRad="139700" sx="102000" sy="102000" algn="ctr" rotWithShape="0">
              <a:schemeClr val="bg1">
                <a:lumMod val="85000"/>
                <a:alpha val="38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1" name="Freeform: Shape 20">
            <a:extLst>
              <a:ext uri="{FF2B5EF4-FFF2-40B4-BE49-F238E27FC236}">
                <a16:creationId xmlns:a16="http://schemas.microsoft.com/office/drawing/2014/main" id="{C7F28D52-2A5F-4D23-81AE-7CB8B591C7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1664" y="0"/>
            <a:ext cx="9948672" cy="6858000"/>
          </a:xfrm>
          <a:custGeom>
            <a:avLst/>
            <a:gdLst>
              <a:gd name="connsiteX0" fmla="*/ 1595771 w 9963150"/>
              <a:gd name="connsiteY0" fmla="*/ 0 h 6858000"/>
              <a:gd name="connsiteX1" fmla="*/ 8367379 w 9963150"/>
              <a:gd name="connsiteY1" fmla="*/ 0 h 6858000"/>
              <a:gd name="connsiteX2" fmla="*/ 8504080 w 9963150"/>
              <a:gd name="connsiteY2" fmla="*/ 130333 h 6858000"/>
              <a:gd name="connsiteX3" fmla="*/ 9963150 w 9963150"/>
              <a:gd name="connsiteY3" fmla="*/ 3652838 h 6858000"/>
              <a:gd name="connsiteX4" fmla="*/ 8825600 w 9963150"/>
              <a:gd name="connsiteY4" fmla="*/ 6821583 h 6858000"/>
              <a:gd name="connsiteX5" fmla="*/ 8794055 w 9963150"/>
              <a:gd name="connsiteY5" fmla="*/ 6858000 h 6858000"/>
              <a:gd name="connsiteX6" fmla="*/ 1169096 w 9963150"/>
              <a:gd name="connsiteY6" fmla="*/ 6858000 h 6858000"/>
              <a:gd name="connsiteX7" fmla="*/ 1137550 w 9963150"/>
              <a:gd name="connsiteY7" fmla="*/ 6821583 h 6858000"/>
              <a:gd name="connsiteX8" fmla="*/ 0 w 9963150"/>
              <a:gd name="connsiteY8" fmla="*/ 3652838 h 6858000"/>
              <a:gd name="connsiteX9" fmla="*/ 1459070 w 9963150"/>
              <a:gd name="connsiteY9" fmla="*/ 13033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963150" h="685800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A12E11A-977E-B22A-EED5-280B4AB1AD1D}"/>
              </a:ext>
            </a:extLst>
          </p:cNvPr>
          <p:cNvSpPr>
            <a:spLocks noGrp="1"/>
          </p:cNvSpPr>
          <p:nvPr>
            <p:ph type="ctrTitle"/>
          </p:nvPr>
        </p:nvSpPr>
        <p:spPr>
          <a:xfrm>
            <a:off x="1524003" y="1999615"/>
            <a:ext cx="9144000" cy="2764028"/>
          </a:xfrm>
        </p:spPr>
        <p:txBody>
          <a:bodyPr anchor="ctr">
            <a:normAutofit/>
          </a:bodyPr>
          <a:lstStyle/>
          <a:p>
            <a:r>
              <a:rPr lang="en-US" sz="6100" b="0" i="1">
                <a:effectLst/>
                <a:highlight>
                  <a:srgbClr val="FFFFFF"/>
                </a:highlight>
                <a:latin typeface="Arial" panose="020B0604020202020204" pitchFamily="34" charset="0"/>
              </a:rPr>
              <a:t>Gene Ontology Enrichment Analysis</a:t>
            </a:r>
            <a:br>
              <a:rPr lang="en-US" sz="6100" b="0" i="1">
                <a:effectLst/>
                <a:highlight>
                  <a:srgbClr val="FFFFFF"/>
                </a:highlight>
                <a:latin typeface="Arial" panose="020B0604020202020204" pitchFamily="34" charset="0"/>
              </a:rPr>
            </a:br>
            <a:endParaRPr lang="en-US" sz="6100"/>
          </a:p>
        </p:txBody>
      </p:sp>
      <p:sp>
        <p:nvSpPr>
          <p:cNvPr id="3" name="Subtitle 2">
            <a:extLst>
              <a:ext uri="{FF2B5EF4-FFF2-40B4-BE49-F238E27FC236}">
                <a16:creationId xmlns:a16="http://schemas.microsoft.com/office/drawing/2014/main" id="{86D6C5F6-5896-FFF7-F29F-F025C1B092C7}"/>
              </a:ext>
            </a:extLst>
          </p:cNvPr>
          <p:cNvSpPr>
            <a:spLocks noGrp="1"/>
          </p:cNvSpPr>
          <p:nvPr>
            <p:ph type="subTitle" idx="1"/>
          </p:nvPr>
        </p:nvSpPr>
        <p:spPr>
          <a:xfrm>
            <a:off x="1966912" y="5645150"/>
            <a:ext cx="8258176" cy="631825"/>
          </a:xfrm>
        </p:spPr>
        <p:txBody>
          <a:bodyPr anchor="ctr">
            <a:normAutofit/>
          </a:bodyPr>
          <a:lstStyle/>
          <a:p>
            <a:r>
              <a:rPr lang="en-US" sz="2800"/>
              <a:t>Results Comparison</a:t>
            </a:r>
          </a:p>
        </p:txBody>
      </p:sp>
      <p:sp>
        <p:nvSpPr>
          <p:cNvPr id="23" name="Rectangle 22">
            <a:extLst>
              <a:ext uri="{FF2B5EF4-FFF2-40B4-BE49-F238E27FC236}">
                <a16:creationId xmlns:a16="http://schemas.microsoft.com/office/drawing/2014/main" id="{3629484E-3792-4B3D-89AD-7C8A1ED0E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0" y="5524786"/>
            <a:ext cx="4754880" cy="2743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858F650C-B7EE-2FA0-E595-25D44A2DBF77}"/>
              </a:ext>
            </a:extLst>
          </p:cNvPr>
          <p:cNvSpPr>
            <a:spLocks noGrp="1"/>
          </p:cNvSpPr>
          <p:nvPr>
            <p:ph type="sldNum" sz="quarter" idx="12"/>
          </p:nvPr>
        </p:nvSpPr>
        <p:spPr/>
        <p:txBody>
          <a:bodyPr/>
          <a:lstStyle/>
          <a:p>
            <a:fld id="{651D1EE7-FBFF-41E1-B3C5-6284B73BF349}" type="slidenum">
              <a:rPr lang="en-US" smtClean="0"/>
              <a:t>18</a:t>
            </a:fld>
            <a:endParaRPr lang="en-US"/>
          </a:p>
        </p:txBody>
      </p:sp>
    </p:spTree>
    <p:extLst>
      <p:ext uri="{BB962C8B-B14F-4D97-AF65-F5344CB8AC3E}">
        <p14:creationId xmlns:p14="http://schemas.microsoft.com/office/powerpoint/2010/main" val="11979914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B22B220-96FC-248E-1255-D0D8F8F48D5E}"/>
            </a:ext>
          </a:extLst>
        </p:cNvPr>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1DBBE5E-015A-99F8-AED9-917A31E80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D7EAE84F-08B7-A6A2-C367-6D8DD1A73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FEFEF"/>
            </a:solidFill>
          </a:ln>
          <a:effectLst>
            <a:outerShdw blurRad="889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Freeform: Shape 19">
            <a:extLst>
              <a:ext uri="{FF2B5EF4-FFF2-40B4-BE49-F238E27FC236}">
                <a16:creationId xmlns:a16="http://schemas.microsoft.com/office/drawing/2014/main" id="{B2F510D2-E829-DCED-1C1D-5AF632DCFA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DA47E44B-3A01-223D-392A-81BB80E3B5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Rectangle 23">
            <a:extLst>
              <a:ext uri="{FF2B5EF4-FFF2-40B4-BE49-F238E27FC236}">
                <a16:creationId xmlns:a16="http://schemas.microsoft.com/office/drawing/2014/main" id="{AFCC4D86-460F-EC2B-57C9-8286FA2E09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Title 1">
            <a:extLst>
              <a:ext uri="{FF2B5EF4-FFF2-40B4-BE49-F238E27FC236}">
                <a16:creationId xmlns:a16="http://schemas.microsoft.com/office/drawing/2014/main" id="{D8CD576D-7311-3F5F-75D1-E1A356B5090B}"/>
              </a:ext>
            </a:extLst>
          </p:cNvPr>
          <p:cNvSpPr>
            <a:spLocks noGrp="1"/>
          </p:cNvSpPr>
          <p:nvPr>
            <p:ph type="title"/>
          </p:nvPr>
        </p:nvSpPr>
        <p:spPr>
          <a:xfrm>
            <a:off x="134401" y="937664"/>
            <a:ext cx="4293210" cy="2361676"/>
          </a:xfrm>
        </p:spPr>
        <p:txBody>
          <a:bodyPr vert="horz" lIns="91440" tIns="45720" rIns="91440" bIns="45720" rtlCol="0" anchor="b">
            <a:normAutofit fontScale="90000"/>
          </a:bodyPr>
          <a:lstStyle/>
          <a:p>
            <a:r>
              <a:rPr lang="en-US" sz="3800" b="0" i="0">
                <a:effectLst/>
              </a:rPr>
              <a:t> Expression Pattern Analysis of Genes Related to Environmental Information Processing</a:t>
            </a:r>
            <a:endParaRPr lang="en-US" sz="3800"/>
          </a:p>
        </p:txBody>
      </p:sp>
      <p:pic>
        <p:nvPicPr>
          <p:cNvPr id="7" name="Content Placeholder 4" descr="A screenshot of a computer generated image&#10;&#10;AI-generated content may be incorrect.">
            <a:extLst>
              <a:ext uri="{FF2B5EF4-FFF2-40B4-BE49-F238E27FC236}">
                <a16:creationId xmlns:a16="http://schemas.microsoft.com/office/drawing/2014/main" id="{CADB18EE-D58F-57EB-215C-E0BB6A4B076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4484628" y="1408812"/>
            <a:ext cx="4526017" cy="4526017"/>
          </a:xfrm>
          <a:prstGeom prst="rect">
            <a:avLst/>
          </a:prstGeom>
        </p:spPr>
      </p:pic>
      <p:sp>
        <p:nvSpPr>
          <p:cNvPr id="12" name="TextBox 11">
            <a:extLst>
              <a:ext uri="{FF2B5EF4-FFF2-40B4-BE49-F238E27FC236}">
                <a16:creationId xmlns:a16="http://schemas.microsoft.com/office/drawing/2014/main" id="{FE9AADD5-CF9B-9627-8E1D-1DF9487723E3}"/>
              </a:ext>
            </a:extLst>
          </p:cNvPr>
          <p:cNvSpPr txBox="1"/>
          <p:nvPr/>
        </p:nvSpPr>
        <p:spPr>
          <a:xfrm>
            <a:off x="4484628" y="0"/>
            <a:ext cx="6498078" cy="769441"/>
          </a:xfrm>
          <a:prstGeom prst="rect">
            <a:avLst/>
          </a:prstGeom>
          <a:noFill/>
        </p:spPr>
        <p:txBody>
          <a:bodyPr wrap="square" rtlCol="0">
            <a:spAutoFit/>
          </a:bodyPr>
          <a:lstStyle/>
          <a:p>
            <a:pPr algn="ctr"/>
            <a:r>
              <a:rPr lang="en-US" sz="4400"/>
              <a:t>Results Comparison</a:t>
            </a:r>
          </a:p>
        </p:txBody>
      </p:sp>
      <p:pic>
        <p:nvPicPr>
          <p:cNvPr id="3" name="Picture 2">
            <a:extLst>
              <a:ext uri="{FF2B5EF4-FFF2-40B4-BE49-F238E27FC236}">
                <a16:creationId xmlns:a16="http://schemas.microsoft.com/office/drawing/2014/main" id="{BE317021-F61A-5283-3435-3225DC71695E}"/>
              </a:ext>
            </a:extLst>
          </p:cNvPr>
          <p:cNvPicPr>
            <a:picLocks noChangeAspect="1"/>
          </p:cNvPicPr>
          <p:nvPr/>
        </p:nvPicPr>
        <p:blipFill>
          <a:blip r:embed="rId4"/>
          <a:srcRect l="3434" t="1964" r="1352" b="1582"/>
          <a:stretch/>
        </p:blipFill>
        <p:spPr>
          <a:xfrm>
            <a:off x="9282331" y="1663617"/>
            <a:ext cx="2852652" cy="4229839"/>
          </a:xfrm>
          <a:prstGeom prst="rect">
            <a:avLst/>
          </a:prstGeom>
        </p:spPr>
      </p:pic>
      <p:sp>
        <p:nvSpPr>
          <p:cNvPr id="4" name="TextBox 3">
            <a:extLst>
              <a:ext uri="{FF2B5EF4-FFF2-40B4-BE49-F238E27FC236}">
                <a16:creationId xmlns:a16="http://schemas.microsoft.com/office/drawing/2014/main" id="{005C883C-F72F-49CC-C8CA-A1300B53C1D7}"/>
              </a:ext>
            </a:extLst>
          </p:cNvPr>
          <p:cNvSpPr txBox="1"/>
          <p:nvPr/>
        </p:nvSpPr>
        <p:spPr>
          <a:xfrm>
            <a:off x="85741" y="3715200"/>
            <a:ext cx="4777404" cy="2308324"/>
          </a:xfrm>
          <a:prstGeom prst="rect">
            <a:avLst/>
          </a:prstGeom>
          <a:noFill/>
        </p:spPr>
        <p:txBody>
          <a:bodyPr wrap="square" rtlCol="0">
            <a:spAutoFit/>
          </a:bodyPr>
          <a:lstStyle/>
          <a:p>
            <a:pPr marL="285750" indent="-285750">
              <a:buFont typeface="Wingdings" panose="05000000000000000000" pitchFamily="2" charset="2"/>
              <a:buChar char="Ø"/>
            </a:pPr>
            <a:r>
              <a:rPr lang="en-US"/>
              <a:t>The </a:t>
            </a:r>
            <a:r>
              <a:rPr lang="en-US" b="0" i="0">
                <a:solidFill>
                  <a:srgbClr val="222222"/>
                </a:solidFill>
                <a:effectLst/>
              </a:rPr>
              <a:t>chemotaxis family, cell cycle family, </a:t>
            </a:r>
            <a:r>
              <a:rPr lang="en-US" b="0" i="0" err="1">
                <a:solidFill>
                  <a:srgbClr val="222222"/>
                </a:solidFill>
                <a:effectLst/>
              </a:rPr>
              <a:t>ompR</a:t>
            </a:r>
            <a:r>
              <a:rPr lang="en-US" b="0" i="0">
                <a:solidFill>
                  <a:srgbClr val="222222"/>
                </a:solidFill>
                <a:effectLst/>
              </a:rPr>
              <a:t> family down regulated in </a:t>
            </a:r>
            <a:r>
              <a:rPr lang="en-US"/>
              <a:t>tea. </a:t>
            </a:r>
          </a:p>
          <a:p>
            <a:pPr marL="285750" indent="-285750">
              <a:buFont typeface="Wingdings" panose="05000000000000000000" pitchFamily="2" charset="2"/>
              <a:buChar char="Ø"/>
            </a:pPr>
            <a:endParaRPr lang="en-US"/>
          </a:p>
          <a:p>
            <a:pPr marL="285750" indent="-285750">
              <a:buFont typeface="Wingdings" panose="05000000000000000000" pitchFamily="2" charset="2"/>
              <a:buChar char="Ø"/>
            </a:pPr>
            <a:r>
              <a:rPr lang="en-US"/>
              <a:t> Tea group samples showed consistent down-regulation of </a:t>
            </a:r>
            <a:r>
              <a:rPr lang="en-US" i="1" err="1"/>
              <a:t>mcp</a:t>
            </a:r>
            <a:r>
              <a:rPr lang="en-US"/>
              <a:t>, </a:t>
            </a:r>
            <a:r>
              <a:rPr lang="en-US" i="1" err="1"/>
              <a:t>cheA</a:t>
            </a:r>
            <a:r>
              <a:rPr lang="en-US"/>
              <a:t>, </a:t>
            </a:r>
            <a:r>
              <a:rPr lang="en-US" i="1"/>
              <a:t>cheW1</a:t>
            </a:r>
            <a:r>
              <a:rPr lang="en-US"/>
              <a:t>, and </a:t>
            </a:r>
            <a:r>
              <a:rPr lang="en-US" i="1"/>
              <a:t>cheW2</a:t>
            </a:r>
            <a:r>
              <a:rPr lang="en-US"/>
              <a:t> across all time points, with </a:t>
            </a:r>
            <a:r>
              <a:rPr lang="en-US" i="1" err="1"/>
              <a:t>cheY</a:t>
            </a:r>
            <a:r>
              <a:rPr lang="en-US"/>
              <a:t> down-regulated on days 0 and 3. </a:t>
            </a:r>
            <a:r>
              <a:rPr lang="en-US">
                <a:solidFill>
                  <a:srgbClr val="FF0000"/>
                </a:solidFill>
              </a:rPr>
              <a:t>(Figure 3A</a:t>
            </a:r>
            <a:r>
              <a:rPr lang="en-US"/>
              <a:t>). </a:t>
            </a:r>
          </a:p>
        </p:txBody>
      </p:sp>
      <p:sp>
        <p:nvSpPr>
          <p:cNvPr id="6" name="Slide Number Placeholder 5">
            <a:extLst>
              <a:ext uri="{FF2B5EF4-FFF2-40B4-BE49-F238E27FC236}">
                <a16:creationId xmlns:a16="http://schemas.microsoft.com/office/drawing/2014/main" id="{DD041901-C138-2C7F-3F8B-B6DA6CC4AEFE}"/>
              </a:ext>
            </a:extLst>
          </p:cNvPr>
          <p:cNvSpPr>
            <a:spLocks noGrp="1"/>
          </p:cNvSpPr>
          <p:nvPr>
            <p:ph type="sldNum" sz="quarter" idx="12"/>
          </p:nvPr>
        </p:nvSpPr>
        <p:spPr/>
        <p:txBody>
          <a:bodyPr/>
          <a:lstStyle/>
          <a:p>
            <a:fld id="{651D1EE7-FBFF-41E1-B3C5-6284B73BF349}" type="slidenum">
              <a:rPr lang="en-US" smtClean="0"/>
              <a:t>19</a:t>
            </a:fld>
            <a:endParaRPr lang="en-US"/>
          </a:p>
        </p:txBody>
      </p:sp>
    </p:spTree>
    <p:extLst>
      <p:ext uri="{BB962C8B-B14F-4D97-AF65-F5344CB8AC3E}">
        <p14:creationId xmlns:p14="http://schemas.microsoft.com/office/powerpoint/2010/main" val="20100101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55FE691-C444-9A34-E1A1-78852B064FA3}"/>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2170031"/>
          </a:xfrm>
          <a:prstGeom prst="rect">
            <a:avLst/>
          </a:prstGeom>
          <a:gradFill>
            <a:gsLst>
              <a:gs pos="0">
                <a:srgbClr val="000000">
                  <a:alpha val="96000"/>
                </a:srgbClr>
              </a:gs>
              <a:gs pos="100000">
                <a:schemeClr val="accent1">
                  <a:lumMod val="75000"/>
                </a:schemeClr>
              </a:gs>
            </a:gsLst>
            <a:lin ang="19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82819" y="0"/>
            <a:ext cx="4097211" cy="2170661"/>
          </a:xfrm>
          <a:prstGeom prst="rect">
            <a:avLst/>
          </a:prstGeom>
          <a:gradFill>
            <a:gsLst>
              <a:gs pos="19000">
                <a:schemeClr val="accent1">
                  <a:lumMod val="50000"/>
                  <a:alpha val="68000"/>
                </a:schemeClr>
              </a:gs>
              <a:gs pos="100000">
                <a:schemeClr val="accent1">
                  <a:alpha val="48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010646" y="-5010043"/>
            <a:ext cx="2170709" cy="12192000"/>
          </a:xfrm>
          <a:prstGeom prst="rect">
            <a:avLst/>
          </a:prstGeom>
          <a:gradFill>
            <a:gsLst>
              <a:gs pos="23000">
                <a:schemeClr val="accent1">
                  <a:lumMod val="75000"/>
                  <a:alpha val="16000"/>
                </a:schemeClr>
              </a:gs>
              <a:gs pos="99000">
                <a:srgbClr val="000000">
                  <a:alpha val="45000"/>
                </a:srgbClr>
              </a:gs>
            </a:gsLst>
            <a:lin ang="21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4936D8B-B8B2-B158-E025-22E85604495B}"/>
              </a:ext>
            </a:extLst>
          </p:cNvPr>
          <p:cNvSpPr>
            <a:spLocks noGrp="1"/>
          </p:cNvSpPr>
          <p:nvPr>
            <p:ph type="title"/>
          </p:nvPr>
        </p:nvSpPr>
        <p:spPr>
          <a:xfrm>
            <a:off x="1383564" y="348865"/>
            <a:ext cx="9718111" cy="1576446"/>
          </a:xfrm>
        </p:spPr>
        <p:txBody>
          <a:bodyPr anchor="ctr">
            <a:normAutofit/>
          </a:bodyPr>
          <a:lstStyle/>
          <a:p>
            <a:r>
              <a:rPr lang="en-US" sz="4000">
                <a:solidFill>
                  <a:srgbClr val="FFFFFF"/>
                </a:solidFill>
              </a:rPr>
              <a:t>Presentation Outline</a:t>
            </a:r>
          </a:p>
        </p:txBody>
      </p:sp>
      <p:graphicFrame>
        <p:nvGraphicFramePr>
          <p:cNvPr id="5" name="Content Placeholder 2">
            <a:extLst>
              <a:ext uri="{FF2B5EF4-FFF2-40B4-BE49-F238E27FC236}">
                <a16:creationId xmlns:a16="http://schemas.microsoft.com/office/drawing/2014/main" id="{ABA157BC-9983-D1BD-935C-6095AD397AB0}"/>
              </a:ext>
            </a:extLst>
          </p:cNvPr>
          <p:cNvGraphicFramePr>
            <a:graphicFrameLocks noGrp="1"/>
          </p:cNvGraphicFramePr>
          <p:nvPr>
            <p:ph idx="1"/>
            <p:extLst>
              <p:ext uri="{D42A27DB-BD31-4B8C-83A1-F6EECF244321}">
                <p14:modId xmlns:p14="http://schemas.microsoft.com/office/powerpoint/2010/main" val="2553903368"/>
              </p:ext>
            </p:extLst>
          </p:nvPr>
        </p:nvGraphicFramePr>
        <p:xfrm>
          <a:off x="644056" y="2615979"/>
          <a:ext cx="10927829" cy="36894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lide Number Placeholder 3">
            <a:extLst>
              <a:ext uri="{FF2B5EF4-FFF2-40B4-BE49-F238E27FC236}">
                <a16:creationId xmlns:a16="http://schemas.microsoft.com/office/drawing/2014/main" id="{5C3E222B-5880-CD29-AE8A-211BACA5C6CC}"/>
              </a:ext>
            </a:extLst>
          </p:cNvPr>
          <p:cNvSpPr>
            <a:spLocks noGrp="1"/>
          </p:cNvSpPr>
          <p:nvPr>
            <p:ph type="sldNum" sz="quarter" idx="12"/>
          </p:nvPr>
        </p:nvSpPr>
        <p:spPr/>
        <p:txBody>
          <a:bodyPr/>
          <a:lstStyle/>
          <a:p>
            <a:fld id="{651D1EE7-FBFF-41E1-B3C5-6284B73BF349}" type="slidenum">
              <a:rPr lang="en-US" smtClean="0"/>
              <a:t>2</a:t>
            </a:fld>
            <a:endParaRPr lang="en-US"/>
          </a:p>
        </p:txBody>
      </p:sp>
    </p:spTree>
    <p:extLst>
      <p:ext uri="{BB962C8B-B14F-4D97-AF65-F5344CB8AC3E}">
        <p14:creationId xmlns:p14="http://schemas.microsoft.com/office/powerpoint/2010/main" val="4028779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223D82F2-8828-4C80-AF95-242810E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Rectangle 28">
            <a:extLst>
              <a:ext uri="{FF2B5EF4-FFF2-40B4-BE49-F238E27FC236}">
                <a16:creationId xmlns:a16="http://schemas.microsoft.com/office/drawing/2014/main" id="{7FD0D34F-65E4-4896-8016-F401017B67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0" name="Rectangle 29">
            <a:extLst>
              <a:ext uri="{FF2B5EF4-FFF2-40B4-BE49-F238E27FC236}">
                <a16:creationId xmlns:a16="http://schemas.microsoft.com/office/drawing/2014/main" id="{27A25769-8A6A-4983-92E9-E41BEB530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A150337-1508-FB27-7472-FBEC01694E91}"/>
              </a:ext>
            </a:extLst>
          </p:cNvPr>
          <p:cNvSpPr>
            <a:spLocks noGrp="1"/>
          </p:cNvSpPr>
          <p:nvPr>
            <p:ph type="title"/>
          </p:nvPr>
        </p:nvSpPr>
        <p:spPr>
          <a:xfrm>
            <a:off x="1115568" y="548640"/>
            <a:ext cx="10168128" cy="1179576"/>
          </a:xfrm>
        </p:spPr>
        <p:txBody>
          <a:bodyPr vert="horz" lIns="91440" tIns="45720" rIns="91440" bIns="45720" rtlCol="0" anchor="ctr">
            <a:normAutofit/>
          </a:bodyPr>
          <a:lstStyle/>
          <a:p>
            <a:r>
              <a:rPr lang="en-US" sz="3700" b="0" i="0" kern="1200">
                <a:solidFill>
                  <a:schemeClr val="tx1"/>
                </a:solidFill>
                <a:effectLst/>
                <a:latin typeface="+mj-lt"/>
                <a:ea typeface="+mj-ea"/>
                <a:cs typeface="+mj-cs"/>
              </a:rPr>
              <a:t>Expression Pattern Analysis of Genes Related to Cellular Processes</a:t>
            </a:r>
          </a:p>
        </p:txBody>
      </p:sp>
      <p:sp>
        <p:nvSpPr>
          <p:cNvPr id="31" name="Rectangle 30">
            <a:extLst>
              <a:ext uri="{FF2B5EF4-FFF2-40B4-BE49-F238E27FC236}">
                <a16:creationId xmlns:a16="http://schemas.microsoft.com/office/drawing/2014/main" id="{D6669D83-0E36-4F8C-B68A-D549AC194A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6711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5" name="Picture 4" descr="A graph showing different colored squares&#10;&#10;AI-generated content may be incorrect.">
            <a:extLst>
              <a:ext uri="{FF2B5EF4-FFF2-40B4-BE49-F238E27FC236}">
                <a16:creationId xmlns:a16="http://schemas.microsoft.com/office/drawing/2014/main" id="{5557D179-018F-E026-C535-564DB4D8A8BF}"/>
              </a:ext>
            </a:extLst>
          </p:cNvPr>
          <p:cNvPicPr>
            <a:picLocks noChangeAspect="1"/>
          </p:cNvPicPr>
          <p:nvPr/>
        </p:nvPicPr>
        <p:blipFill>
          <a:blip r:embed="rId2">
            <a:extLst>
              <a:ext uri="{28A0092B-C50C-407E-A947-70E740481C1C}">
                <a14:useLocalDpi xmlns:a14="http://schemas.microsoft.com/office/drawing/2010/main" val="0"/>
              </a:ext>
            </a:extLst>
          </a:blip>
          <a:srcRect l="13917" r="3923" b="-5"/>
          <a:stretch/>
        </p:blipFill>
        <p:spPr>
          <a:xfrm>
            <a:off x="330260" y="2340490"/>
            <a:ext cx="3542493" cy="4311874"/>
          </a:xfrm>
          <a:prstGeom prst="rect">
            <a:avLst/>
          </a:prstGeom>
        </p:spPr>
      </p:pic>
      <p:sp>
        <p:nvSpPr>
          <p:cNvPr id="9" name="TextBox 8">
            <a:extLst>
              <a:ext uri="{FF2B5EF4-FFF2-40B4-BE49-F238E27FC236}">
                <a16:creationId xmlns:a16="http://schemas.microsoft.com/office/drawing/2014/main" id="{D7836802-1736-DFDC-516D-275515CAA76E}"/>
              </a:ext>
            </a:extLst>
          </p:cNvPr>
          <p:cNvSpPr txBox="1"/>
          <p:nvPr/>
        </p:nvSpPr>
        <p:spPr>
          <a:xfrm>
            <a:off x="7903597" y="2276855"/>
            <a:ext cx="3958143" cy="3942969"/>
          </a:xfrm>
          <a:prstGeom prst="rect">
            <a:avLst/>
          </a:prstGeom>
        </p:spPr>
        <p:txBody>
          <a:bodyPr vert="horz" lIns="91440" tIns="45720" rIns="91440" bIns="45720" rtlCol="0" anchor="ctr">
            <a:normAutofit/>
          </a:bodyPr>
          <a:lstStyle/>
          <a:p>
            <a:pPr marL="285750" indent="-285750">
              <a:lnSpc>
                <a:spcPct val="90000"/>
              </a:lnSpc>
              <a:spcAft>
                <a:spcPts val="600"/>
              </a:spcAft>
              <a:buFont typeface="Wingdings" panose="05000000000000000000" pitchFamily="2" charset="2"/>
              <a:buChar char="Ø"/>
            </a:pPr>
            <a:r>
              <a:rPr lang="en-US" dirty="0">
                <a:solidFill>
                  <a:srgbClr val="00B0F0"/>
                </a:solidFill>
              </a:rPr>
              <a:t>In the bacterial chemotaxis pathway </a:t>
            </a:r>
            <a:r>
              <a:rPr lang="en-US" dirty="0"/>
              <a:t>most genes were down-regulated in the tea group showed reduced expression.</a:t>
            </a:r>
          </a:p>
          <a:p>
            <a:pPr marL="285750" indent="-285750">
              <a:lnSpc>
                <a:spcPct val="90000"/>
              </a:lnSpc>
              <a:spcAft>
                <a:spcPts val="600"/>
              </a:spcAft>
              <a:buFont typeface="Wingdings" panose="05000000000000000000" pitchFamily="2" charset="2"/>
              <a:buChar char="Ø"/>
            </a:pPr>
            <a:endParaRPr lang="en-US" dirty="0"/>
          </a:p>
          <a:p>
            <a:pPr marL="285750" indent="-285750">
              <a:lnSpc>
                <a:spcPct val="90000"/>
              </a:lnSpc>
              <a:spcAft>
                <a:spcPts val="600"/>
              </a:spcAft>
              <a:buFont typeface="Wingdings" panose="05000000000000000000" pitchFamily="2" charset="2"/>
              <a:buChar char="Ø"/>
            </a:pPr>
            <a:r>
              <a:rPr lang="en-US" dirty="0"/>
              <a:t>By day 3, additional genes including </a:t>
            </a:r>
            <a:r>
              <a:rPr lang="en-US" i="1" dirty="0" err="1"/>
              <a:t>fliM</a:t>
            </a:r>
            <a:r>
              <a:rPr lang="en-US" dirty="0"/>
              <a:t> and </a:t>
            </a:r>
            <a:r>
              <a:rPr lang="en-US" i="1" dirty="0" err="1"/>
              <a:t>motA</a:t>
            </a:r>
            <a:r>
              <a:rPr lang="en-US" dirty="0"/>
              <a:t> were also down-regulated.</a:t>
            </a:r>
          </a:p>
          <a:p>
            <a:pPr marL="285750" indent="-285750">
              <a:lnSpc>
                <a:spcPct val="90000"/>
              </a:lnSpc>
              <a:spcAft>
                <a:spcPts val="600"/>
              </a:spcAft>
              <a:buFont typeface="Wingdings" panose="05000000000000000000" pitchFamily="2" charset="2"/>
              <a:buChar char="Ø"/>
            </a:pPr>
            <a:endParaRPr lang="en-US" dirty="0"/>
          </a:p>
          <a:p>
            <a:pPr marL="285750" indent="-285750">
              <a:lnSpc>
                <a:spcPct val="90000"/>
              </a:lnSpc>
              <a:spcAft>
                <a:spcPts val="600"/>
              </a:spcAft>
              <a:buFont typeface="Wingdings" panose="05000000000000000000" pitchFamily="2" charset="2"/>
              <a:buChar char="Ø"/>
            </a:pPr>
            <a:r>
              <a:rPr lang="en-US" dirty="0"/>
              <a:t>On day 4, nearly all pathway genes were suppressed except </a:t>
            </a:r>
            <a:r>
              <a:rPr lang="en-US" i="1" dirty="0" err="1"/>
              <a:t>mclA</a:t>
            </a:r>
            <a:r>
              <a:rPr lang="en-US" dirty="0"/>
              <a:t>, </a:t>
            </a:r>
            <a:r>
              <a:rPr lang="en-US" i="1" dirty="0" err="1"/>
              <a:t>motB</a:t>
            </a:r>
            <a:r>
              <a:rPr lang="en-US" dirty="0"/>
              <a:t>, and </a:t>
            </a:r>
            <a:r>
              <a:rPr lang="en-US" i="1" dirty="0" err="1"/>
              <a:t>rbsB</a:t>
            </a:r>
            <a:r>
              <a:rPr lang="en-US" i="1" dirty="0"/>
              <a:t> </a:t>
            </a:r>
            <a:r>
              <a:rPr lang="en-US" dirty="0"/>
              <a:t>(</a:t>
            </a:r>
            <a:r>
              <a:rPr lang="en-US" dirty="0">
                <a:solidFill>
                  <a:srgbClr val="00B0F0"/>
                </a:solidFill>
              </a:rPr>
              <a:t>Fig 4B</a:t>
            </a:r>
            <a:r>
              <a:rPr lang="en-US" dirty="0"/>
              <a:t>)</a:t>
            </a:r>
          </a:p>
        </p:txBody>
      </p:sp>
      <p:sp>
        <p:nvSpPr>
          <p:cNvPr id="4" name="Slide Number Placeholder 3">
            <a:extLst>
              <a:ext uri="{FF2B5EF4-FFF2-40B4-BE49-F238E27FC236}">
                <a16:creationId xmlns:a16="http://schemas.microsoft.com/office/drawing/2014/main" id="{14153734-8983-9738-CC7A-777150E3AD4F}"/>
              </a:ext>
            </a:extLst>
          </p:cNvPr>
          <p:cNvSpPr>
            <a:spLocks noGrp="1"/>
          </p:cNvSpPr>
          <p:nvPr>
            <p:ph type="sldNum" sz="quarter" idx="12"/>
          </p:nvPr>
        </p:nvSpPr>
        <p:spPr>
          <a:xfrm>
            <a:off x="8549639" y="6356350"/>
            <a:ext cx="2743200" cy="365125"/>
          </a:xfrm>
        </p:spPr>
        <p:txBody>
          <a:bodyPr vert="horz" lIns="91440" tIns="45720" rIns="91440" bIns="45720" rtlCol="0" anchor="ctr">
            <a:normAutofit/>
          </a:bodyPr>
          <a:lstStyle/>
          <a:p>
            <a:pPr>
              <a:spcAft>
                <a:spcPts val="600"/>
              </a:spcAft>
            </a:pPr>
            <a:fld id="{651D1EE7-FBFF-41E1-B3C5-6284B73BF349}" type="slidenum">
              <a:rPr lang="en-US">
                <a:solidFill>
                  <a:schemeClr val="tx1">
                    <a:lumMod val="50000"/>
                    <a:lumOff val="50000"/>
                  </a:schemeClr>
                </a:solidFill>
              </a:rPr>
              <a:pPr>
                <a:spcAft>
                  <a:spcPts val="600"/>
                </a:spcAft>
              </a:pPr>
              <a:t>20</a:t>
            </a:fld>
            <a:endParaRPr lang="en-US" dirty="0">
              <a:solidFill>
                <a:schemeClr val="tx1">
                  <a:lumMod val="50000"/>
                  <a:lumOff val="50000"/>
                </a:schemeClr>
              </a:solidFill>
            </a:endParaRPr>
          </a:p>
        </p:txBody>
      </p:sp>
      <p:pic>
        <p:nvPicPr>
          <p:cNvPr id="10" name="Picture 9">
            <a:extLst>
              <a:ext uri="{FF2B5EF4-FFF2-40B4-BE49-F238E27FC236}">
                <a16:creationId xmlns:a16="http://schemas.microsoft.com/office/drawing/2014/main" id="{654E7565-0F07-05BB-BF6B-EB0E87FC4C46}"/>
              </a:ext>
            </a:extLst>
          </p:cNvPr>
          <p:cNvPicPr>
            <a:picLocks noChangeAspect="1"/>
          </p:cNvPicPr>
          <p:nvPr/>
        </p:nvPicPr>
        <p:blipFill>
          <a:blip r:embed="rId3"/>
          <a:srcRect l="1089" r="7167"/>
          <a:stretch/>
        </p:blipFill>
        <p:spPr>
          <a:xfrm>
            <a:off x="4288404" y="2825459"/>
            <a:ext cx="3232102" cy="3826905"/>
          </a:xfrm>
          <a:prstGeom prst="rect">
            <a:avLst/>
          </a:prstGeom>
        </p:spPr>
      </p:pic>
    </p:spTree>
    <p:extLst>
      <p:ext uri="{BB962C8B-B14F-4D97-AF65-F5344CB8AC3E}">
        <p14:creationId xmlns:p14="http://schemas.microsoft.com/office/powerpoint/2010/main" val="9100685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223D82F2-8828-4C80-AF95-242810EB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5" name="Rectangle 14">
            <a:extLst>
              <a:ext uri="{FF2B5EF4-FFF2-40B4-BE49-F238E27FC236}">
                <a16:creationId xmlns:a16="http://schemas.microsoft.com/office/drawing/2014/main" id="{7FD0D34F-65E4-4896-8016-F401017B67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7" name="Rectangle 16">
            <a:extLst>
              <a:ext uri="{FF2B5EF4-FFF2-40B4-BE49-F238E27FC236}">
                <a16:creationId xmlns:a16="http://schemas.microsoft.com/office/drawing/2014/main" id="{27A25769-8A6A-4983-92E9-E41BEB530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569772C-C76B-ACDD-8C47-0201241F4F3C}"/>
              </a:ext>
            </a:extLst>
          </p:cNvPr>
          <p:cNvSpPr>
            <a:spLocks noGrp="1"/>
          </p:cNvSpPr>
          <p:nvPr>
            <p:ph type="title"/>
          </p:nvPr>
        </p:nvSpPr>
        <p:spPr>
          <a:xfrm>
            <a:off x="1115568" y="548640"/>
            <a:ext cx="10168128" cy="1179576"/>
          </a:xfrm>
        </p:spPr>
        <p:txBody>
          <a:bodyPr vert="horz" lIns="91440" tIns="45720" rIns="91440" bIns="45720" rtlCol="0" anchor="ctr">
            <a:normAutofit/>
          </a:bodyPr>
          <a:lstStyle/>
          <a:p>
            <a:r>
              <a:rPr lang="en-US" sz="3700" kern="1200">
                <a:solidFill>
                  <a:schemeClr val="tx1"/>
                </a:solidFill>
                <a:latin typeface="+mj-lt"/>
                <a:ea typeface="+mj-ea"/>
                <a:cs typeface="+mj-cs"/>
              </a:rPr>
              <a:t>Flagellar gene down-regulation in tea reduces Agrobacterium motility</a:t>
            </a:r>
          </a:p>
        </p:txBody>
      </p:sp>
      <p:sp>
        <p:nvSpPr>
          <p:cNvPr id="19" name="Rectangle 18">
            <a:extLst>
              <a:ext uri="{FF2B5EF4-FFF2-40B4-BE49-F238E27FC236}">
                <a16:creationId xmlns:a16="http://schemas.microsoft.com/office/drawing/2014/main" id="{D6669D83-0E36-4F8C-B68A-D549AC194A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67116"/>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6" name="Content Placeholder 14">
            <a:extLst>
              <a:ext uri="{FF2B5EF4-FFF2-40B4-BE49-F238E27FC236}">
                <a16:creationId xmlns:a16="http://schemas.microsoft.com/office/drawing/2014/main" id="{5C686924-FDCA-D6E0-DB51-1C1223E00CA5}"/>
              </a:ext>
            </a:extLst>
          </p:cNvPr>
          <p:cNvPicPr>
            <a:picLocks noGrp="1" noChangeAspect="1"/>
          </p:cNvPicPr>
          <p:nvPr>
            <p:ph idx="1"/>
          </p:nvPr>
        </p:nvPicPr>
        <p:blipFill>
          <a:blip r:embed="rId2"/>
          <a:srcRect l="920" r="4370" b="-5"/>
          <a:stretch/>
        </p:blipFill>
        <p:spPr>
          <a:xfrm>
            <a:off x="5043980" y="2359152"/>
            <a:ext cx="3035013" cy="3694176"/>
          </a:xfrm>
          <a:prstGeom prst="rect">
            <a:avLst/>
          </a:prstGeom>
        </p:spPr>
      </p:pic>
      <p:sp>
        <p:nvSpPr>
          <p:cNvPr id="8" name="TextBox 7">
            <a:extLst>
              <a:ext uri="{FF2B5EF4-FFF2-40B4-BE49-F238E27FC236}">
                <a16:creationId xmlns:a16="http://schemas.microsoft.com/office/drawing/2014/main" id="{8F747630-2A58-C80F-E029-3705E1D50A59}"/>
              </a:ext>
            </a:extLst>
          </p:cNvPr>
          <p:cNvSpPr txBox="1"/>
          <p:nvPr/>
        </p:nvSpPr>
        <p:spPr>
          <a:xfrm>
            <a:off x="8225454" y="2429137"/>
            <a:ext cx="3820083" cy="3694176"/>
          </a:xfrm>
          <a:prstGeom prst="rect">
            <a:avLst/>
          </a:prstGeom>
        </p:spPr>
        <p:txBody>
          <a:bodyPr vert="horz" lIns="91440" tIns="45720" rIns="91440" bIns="45720" rtlCol="0" anchor="ctr">
            <a:normAutofit/>
          </a:bodyPr>
          <a:lstStyle/>
          <a:p>
            <a:pPr marL="57150" indent="-285750">
              <a:lnSpc>
                <a:spcPct val="90000"/>
              </a:lnSpc>
              <a:spcAft>
                <a:spcPts val="600"/>
              </a:spcAft>
              <a:buFont typeface="Wingdings" panose="05000000000000000000" pitchFamily="2" charset="2"/>
              <a:buChar char="Ø"/>
            </a:pPr>
            <a:r>
              <a:rPr lang="en-US"/>
              <a:t>In the </a:t>
            </a:r>
            <a:r>
              <a:rPr lang="en-US" b="1">
                <a:solidFill>
                  <a:srgbClr val="00B0F0"/>
                </a:solidFill>
              </a:rPr>
              <a:t>flagellar assembly pathway</a:t>
            </a:r>
            <a:r>
              <a:rPr lang="en-US"/>
              <a:t>, most genes essential for bacterial motility (e.g., </a:t>
            </a:r>
            <a:r>
              <a:rPr lang="en-US" i="1" err="1"/>
              <a:t>fla</a:t>
            </a:r>
            <a:r>
              <a:rPr lang="en-US"/>
              <a:t>, </a:t>
            </a:r>
            <a:r>
              <a:rPr lang="en-US" i="1" err="1"/>
              <a:t>flg</a:t>
            </a:r>
            <a:r>
              <a:rPr lang="en-US"/>
              <a:t>, </a:t>
            </a:r>
            <a:r>
              <a:rPr lang="en-US" i="1" err="1"/>
              <a:t>fli</a:t>
            </a:r>
            <a:r>
              <a:rPr lang="en-US"/>
              <a:t>) were </a:t>
            </a:r>
            <a:r>
              <a:rPr lang="en-US" b="1"/>
              <a:t>down-regulated</a:t>
            </a:r>
            <a:r>
              <a:rPr lang="en-US"/>
              <a:t> in tea (</a:t>
            </a:r>
            <a:r>
              <a:rPr lang="en-US">
                <a:solidFill>
                  <a:srgbClr val="00B0F0"/>
                </a:solidFill>
              </a:rPr>
              <a:t>Fig 4C</a:t>
            </a:r>
            <a:r>
              <a:rPr lang="en-US"/>
              <a:t>).</a:t>
            </a:r>
          </a:p>
          <a:p>
            <a:pPr marL="57150" indent="-285750">
              <a:lnSpc>
                <a:spcPct val="90000"/>
              </a:lnSpc>
              <a:spcAft>
                <a:spcPts val="600"/>
              </a:spcAft>
              <a:buFont typeface="Wingdings" panose="05000000000000000000" pitchFamily="2" charset="2"/>
              <a:buChar char="Ø"/>
            </a:pPr>
            <a:endParaRPr lang="en-US"/>
          </a:p>
          <a:p>
            <a:pPr marL="57150" indent="-285750">
              <a:lnSpc>
                <a:spcPct val="90000"/>
              </a:lnSpc>
              <a:spcAft>
                <a:spcPts val="600"/>
              </a:spcAft>
              <a:buFont typeface="Wingdings" panose="05000000000000000000" pitchFamily="2" charset="2"/>
              <a:buChar char="Ø"/>
            </a:pPr>
            <a:r>
              <a:rPr lang="en-US" b="1">
                <a:solidFill>
                  <a:srgbClr val="00B0F0"/>
                </a:solidFill>
              </a:rPr>
              <a:t>Implication</a:t>
            </a:r>
            <a:r>
              <a:rPr lang="en-US" b="1"/>
              <a:t>:</a:t>
            </a:r>
            <a:br>
              <a:rPr lang="en-US"/>
            </a:br>
            <a:r>
              <a:rPr lang="en-US"/>
              <a:t>Reduced flagellar gene expression weakens Agrobacterium's mobility and ability to reach or attach to tea plant cells, contributing to tea's resistance to infection.</a:t>
            </a:r>
          </a:p>
        </p:txBody>
      </p:sp>
      <p:sp>
        <p:nvSpPr>
          <p:cNvPr id="4" name="Slide Number Placeholder 3">
            <a:extLst>
              <a:ext uri="{FF2B5EF4-FFF2-40B4-BE49-F238E27FC236}">
                <a16:creationId xmlns:a16="http://schemas.microsoft.com/office/drawing/2014/main" id="{7D1FD5B4-A252-D441-61C1-89376CA399F0}"/>
              </a:ext>
            </a:extLst>
          </p:cNvPr>
          <p:cNvSpPr>
            <a:spLocks noGrp="1"/>
          </p:cNvSpPr>
          <p:nvPr>
            <p:ph type="sldNum" sz="quarter" idx="12"/>
          </p:nvPr>
        </p:nvSpPr>
        <p:spPr>
          <a:xfrm>
            <a:off x="8549639" y="6356350"/>
            <a:ext cx="2743200" cy="365125"/>
          </a:xfrm>
        </p:spPr>
        <p:txBody>
          <a:bodyPr vert="horz" lIns="91440" tIns="45720" rIns="91440" bIns="45720" rtlCol="0" anchor="ctr">
            <a:normAutofit/>
          </a:bodyPr>
          <a:lstStyle/>
          <a:p>
            <a:pPr>
              <a:spcAft>
                <a:spcPts val="600"/>
              </a:spcAft>
            </a:pPr>
            <a:fld id="{651D1EE7-FBFF-41E1-B3C5-6284B73BF349}" type="slidenum">
              <a:rPr lang="en-US">
                <a:solidFill>
                  <a:schemeClr val="tx1">
                    <a:lumMod val="50000"/>
                    <a:lumOff val="50000"/>
                  </a:schemeClr>
                </a:solidFill>
              </a:rPr>
              <a:pPr>
                <a:spcAft>
                  <a:spcPts val="600"/>
                </a:spcAft>
              </a:pPr>
              <a:t>21</a:t>
            </a:fld>
            <a:endParaRPr lang="en-US">
              <a:solidFill>
                <a:schemeClr val="tx1">
                  <a:lumMod val="50000"/>
                  <a:lumOff val="50000"/>
                </a:schemeClr>
              </a:solidFill>
            </a:endParaRPr>
          </a:p>
        </p:txBody>
      </p:sp>
      <p:pic>
        <p:nvPicPr>
          <p:cNvPr id="9" name="Picture 8" descr="A screenshot of a graph&#10;&#10;AI-generated content may be incorrect.">
            <a:extLst>
              <a:ext uri="{FF2B5EF4-FFF2-40B4-BE49-F238E27FC236}">
                <a16:creationId xmlns:a16="http://schemas.microsoft.com/office/drawing/2014/main" id="{47C32810-93FB-D03F-89FB-319E0AC0B6A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463" y="2450529"/>
            <a:ext cx="4616777" cy="3672784"/>
          </a:xfrm>
          <a:prstGeom prst="rect">
            <a:avLst/>
          </a:prstGeom>
        </p:spPr>
      </p:pic>
    </p:spTree>
    <p:extLst>
      <p:ext uri="{BB962C8B-B14F-4D97-AF65-F5344CB8AC3E}">
        <p14:creationId xmlns:p14="http://schemas.microsoft.com/office/powerpoint/2010/main" val="34655821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E2C688E2-6BF4-8454-DE2B-5A8892686366}"/>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F534F29-52DD-027D-F695-A3EEC1CAC8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3CE82FE0-34AB-7836-A423-D7892A2C52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C15F3AED-9B32-0873-66A5-78CB106B9B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1B84CC-8DCC-6807-F5A6-1F2BEAA7CAB3}"/>
              </a:ext>
            </a:extLst>
          </p:cNvPr>
          <p:cNvSpPr>
            <a:spLocks noGrp="1"/>
          </p:cNvSpPr>
          <p:nvPr>
            <p:ph type="title"/>
          </p:nvPr>
        </p:nvSpPr>
        <p:spPr>
          <a:xfrm>
            <a:off x="48491" y="1447800"/>
            <a:ext cx="4191000" cy="2878697"/>
          </a:xfrm>
        </p:spPr>
        <p:txBody>
          <a:bodyPr vert="horz" lIns="91440" tIns="45720" rIns="91440" bIns="45720" rtlCol="0" anchor="b">
            <a:normAutofit/>
          </a:bodyPr>
          <a:lstStyle/>
          <a:p>
            <a:r>
              <a:rPr lang="en-US" sz="3000" kern="1200">
                <a:solidFill>
                  <a:schemeClr val="tx1"/>
                </a:solidFill>
                <a:latin typeface="+mj-lt"/>
                <a:ea typeface="+mj-ea"/>
                <a:cs typeface="+mj-cs"/>
              </a:rPr>
              <a:t>Average Gene Expression  Distinct </a:t>
            </a:r>
            <a:r>
              <a:rPr lang="en-US" sz="3000" i="1" kern="1200">
                <a:solidFill>
                  <a:schemeClr val="tx1"/>
                </a:solidFill>
                <a:latin typeface="+mj-lt"/>
                <a:ea typeface="+mj-ea"/>
                <a:cs typeface="+mj-cs"/>
              </a:rPr>
              <a:t>Agrobacterium</a:t>
            </a:r>
            <a:r>
              <a:rPr lang="en-US" sz="3000" kern="1200">
                <a:solidFill>
                  <a:schemeClr val="tx1"/>
                </a:solidFill>
                <a:latin typeface="+mj-lt"/>
                <a:ea typeface="+mj-ea"/>
                <a:cs typeface="+mj-cs"/>
              </a:rPr>
              <a:t> Transcriptional Responses in recalcitrant tea and transformable tobacco hosts</a:t>
            </a:r>
          </a:p>
        </p:txBody>
      </p:sp>
      <p:sp>
        <p:nvSpPr>
          <p:cNvPr id="16" name="Rectangle 15">
            <a:extLst>
              <a:ext uri="{FF2B5EF4-FFF2-40B4-BE49-F238E27FC236}">
                <a16:creationId xmlns:a16="http://schemas.microsoft.com/office/drawing/2014/main" id="{25C47D4A-A626-FCB1-04E2-04C4863C4B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899177F6-15D6-6CF6-71E9-5F50520CFB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AutoShape 2">
            <a:extLst>
              <a:ext uri="{FF2B5EF4-FFF2-40B4-BE49-F238E27FC236}">
                <a16:creationId xmlns:a16="http://schemas.microsoft.com/office/drawing/2014/main" id="{FB5A48E7-C0D3-019B-D811-FC9E316E08C3}"/>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894D4065-1391-F90B-E43C-612FD6EFE8D2}"/>
              </a:ext>
            </a:extLst>
          </p:cNvPr>
          <p:cNvPicPr>
            <a:picLocks noChangeAspect="1"/>
          </p:cNvPicPr>
          <p:nvPr/>
        </p:nvPicPr>
        <p:blipFill>
          <a:blip r:embed="rId3"/>
          <a:stretch>
            <a:fillRect/>
          </a:stretch>
        </p:blipFill>
        <p:spPr>
          <a:xfrm>
            <a:off x="4848169" y="1071926"/>
            <a:ext cx="7313351" cy="4388011"/>
          </a:xfrm>
          <a:prstGeom prst="rect">
            <a:avLst/>
          </a:prstGeom>
        </p:spPr>
      </p:pic>
      <p:sp>
        <p:nvSpPr>
          <p:cNvPr id="4" name="TextBox 3">
            <a:extLst>
              <a:ext uri="{FF2B5EF4-FFF2-40B4-BE49-F238E27FC236}">
                <a16:creationId xmlns:a16="http://schemas.microsoft.com/office/drawing/2014/main" id="{49E1D3F4-67A2-200A-33B1-FCAD2440B363}"/>
              </a:ext>
            </a:extLst>
          </p:cNvPr>
          <p:cNvSpPr txBox="1"/>
          <p:nvPr/>
        </p:nvSpPr>
        <p:spPr>
          <a:xfrm>
            <a:off x="4010025" y="177284"/>
            <a:ext cx="6140450" cy="523220"/>
          </a:xfrm>
          <a:prstGeom prst="rect">
            <a:avLst/>
          </a:prstGeom>
          <a:noFill/>
        </p:spPr>
        <p:txBody>
          <a:bodyPr wrap="square">
            <a:spAutoFit/>
          </a:bodyPr>
          <a:lstStyle/>
          <a:p>
            <a:pPr algn="ctr"/>
            <a:r>
              <a:rPr lang="en-US" sz="2800"/>
              <a:t>Additional results</a:t>
            </a:r>
          </a:p>
        </p:txBody>
      </p:sp>
      <p:sp>
        <p:nvSpPr>
          <p:cNvPr id="7" name="Slide Number Placeholder 6">
            <a:extLst>
              <a:ext uri="{FF2B5EF4-FFF2-40B4-BE49-F238E27FC236}">
                <a16:creationId xmlns:a16="http://schemas.microsoft.com/office/drawing/2014/main" id="{9315D3A9-F2EA-718A-2105-57A88DFBD81B}"/>
              </a:ext>
            </a:extLst>
          </p:cNvPr>
          <p:cNvSpPr>
            <a:spLocks noGrp="1"/>
          </p:cNvSpPr>
          <p:nvPr>
            <p:ph type="sldNum" sz="quarter" idx="12"/>
          </p:nvPr>
        </p:nvSpPr>
        <p:spPr/>
        <p:txBody>
          <a:bodyPr/>
          <a:lstStyle/>
          <a:p>
            <a:fld id="{651D1EE7-FBFF-41E1-B3C5-6284B73BF349}" type="slidenum">
              <a:rPr lang="en-US" smtClean="0"/>
              <a:t>22</a:t>
            </a:fld>
            <a:endParaRPr lang="en-US"/>
          </a:p>
        </p:txBody>
      </p:sp>
    </p:spTree>
    <p:extLst>
      <p:ext uri="{BB962C8B-B14F-4D97-AF65-F5344CB8AC3E}">
        <p14:creationId xmlns:p14="http://schemas.microsoft.com/office/powerpoint/2010/main" val="10796246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1654F-E126-6742-E665-0355316C66EC}"/>
              </a:ext>
            </a:extLst>
          </p:cNvPr>
          <p:cNvSpPr>
            <a:spLocks noGrp="1"/>
          </p:cNvSpPr>
          <p:nvPr>
            <p:ph type="title"/>
          </p:nvPr>
        </p:nvSpPr>
        <p:spPr/>
        <p:txBody>
          <a:bodyPr/>
          <a:lstStyle/>
          <a:p>
            <a:endParaRPr lang="en-US"/>
          </a:p>
        </p:txBody>
      </p:sp>
      <p:sp>
        <p:nvSpPr>
          <p:cNvPr id="4" name="Slide Number Placeholder 3">
            <a:extLst>
              <a:ext uri="{FF2B5EF4-FFF2-40B4-BE49-F238E27FC236}">
                <a16:creationId xmlns:a16="http://schemas.microsoft.com/office/drawing/2014/main" id="{C027B80C-A25F-E76C-EEA7-EA835A798E37}"/>
              </a:ext>
            </a:extLst>
          </p:cNvPr>
          <p:cNvSpPr>
            <a:spLocks noGrp="1"/>
          </p:cNvSpPr>
          <p:nvPr>
            <p:ph type="sldNum" sz="quarter" idx="12"/>
          </p:nvPr>
        </p:nvSpPr>
        <p:spPr/>
        <p:txBody>
          <a:bodyPr/>
          <a:lstStyle/>
          <a:p>
            <a:fld id="{651D1EE7-FBFF-41E1-B3C5-6284B73BF349}" type="slidenum">
              <a:rPr lang="en-US" smtClean="0"/>
              <a:t>23</a:t>
            </a:fld>
            <a:endParaRPr lang="en-US"/>
          </a:p>
        </p:txBody>
      </p:sp>
      <p:pic>
        <p:nvPicPr>
          <p:cNvPr id="9" name="Content Placeholder 8">
            <a:extLst>
              <a:ext uri="{FF2B5EF4-FFF2-40B4-BE49-F238E27FC236}">
                <a16:creationId xmlns:a16="http://schemas.microsoft.com/office/drawing/2014/main" id="{BE6E8B9A-BFC9-0C93-1A20-1F214D6C7355}"/>
              </a:ext>
            </a:extLst>
          </p:cNvPr>
          <p:cNvPicPr>
            <a:picLocks noGrp="1" noChangeAspect="1"/>
          </p:cNvPicPr>
          <p:nvPr>
            <p:ph idx="1"/>
          </p:nvPr>
        </p:nvPicPr>
        <p:blipFill>
          <a:blip r:embed="rId2"/>
          <a:stretch>
            <a:fillRect/>
          </a:stretch>
        </p:blipFill>
        <p:spPr>
          <a:xfrm>
            <a:off x="5257800" y="2039144"/>
            <a:ext cx="6096000" cy="4095750"/>
          </a:xfrm>
        </p:spPr>
      </p:pic>
    </p:spTree>
    <p:extLst>
      <p:ext uri="{BB962C8B-B14F-4D97-AF65-F5344CB8AC3E}">
        <p14:creationId xmlns:p14="http://schemas.microsoft.com/office/powerpoint/2010/main" val="28907392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AB24C-693A-3E71-C1B0-81277C8972AA}"/>
              </a:ext>
            </a:extLst>
          </p:cNvPr>
          <p:cNvSpPr>
            <a:spLocks noGrp="1"/>
          </p:cNvSpPr>
          <p:nvPr>
            <p:ph type="title"/>
          </p:nvPr>
        </p:nvSpPr>
        <p:spPr>
          <a:xfrm>
            <a:off x="210256" y="233351"/>
            <a:ext cx="10909640" cy="1065836"/>
          </a:xfrm>
        </p:spPr>
        <p:txBody>
          <a:bodyPr vert="horz" lIns="91440" tIns="45720" rIns="91440" bIns="45720" rtlCol="0" anchor="ctr">
            <a:normAutofit/>
          </a:bodyPr>
          <a:lstStyle/>
          <a:p>
            <a:pPr algn="ctr"/>
            <a:r>
              <a:rPr lang="en-US" sz="4600" dirty="0"/>
              <a:t>Important genes downregulated across days</a:t>
            </a:r>
          </a:p>
        </p:txBody>
      </p:sp>
      <p:sp>
        <p:nvSpPr>
          <p:cNvPr id="4" name="Slide Number Placeholder 3">
            <a:extLst>
              <a:ext uri="{FF2B5EF4-FFF2-40B4-BE49-F238E27FC236}">
                <a16:creationId xmlns:a16="http://schemas.microsoft.com/office/drawing/2014/main" id="{1A71B11F-61B3-AD38-ADCE-0C279EB9ED9B}"/>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651D1EE7-FBFF-41E1-B3C5-6284B73BF349}" type="slidenum">
              <a:rPr lang="en-US" smtClean="0">
                <a:solidFill>
                  <a:schemeClr val="tx1">
                    <a:tint val="75000"/>
                  </a:schemeClr>
                </a:solidFill>
              </a:rPr>
              <a:pPr>
                <a:spcAft>
                  <a:spcPts val="600"/>
                </a:spcAft>
              </a:pPr>
              <a:t>24</a:t>
            </a:fld>
            <a:endParaRPr lang="en-US">
              <a:solidFill>
                <a:schemeClr val="tx1">
                  <a:tint val="75000"/>
                </a:schemeClr>
              </a:solidFill>
            </a:endParaRPr>
          </a:p>
        </p:txBody>
      </p:sp>
      <p:pic>
        <p:nvPicPr>
          <p:cNvPr id="3" name="Picture 2" descr="A screenshot of a graph&#10;&#10;AI-generated content may be incorrect.">
            <a:extLst>
              <a:ext uri="{FF2B5EF4-FFF2-40B4-BE49-F238E27FC236}">
                <a16:creationId xmlns:a16="http://schemas.microsoft.com/office/drawing/2014/main" id="{0FE39C7E-9846-116F-B93E-AC764F39756C}"/>
              </a:ext>
            </a:extLst>
          </p:cNvPr>
          <p:cNvPicPr>
            <a:picLocks noChangeAspect="1"/>
          </p:cNvPicPr>
          <p:nvPr/>
        </p:nvPicPr>
        <p:blipFill>
          <a:blip r:embed="rId2"/>
          <a:stretch>
            <a:fillRect/>
          </a:stretch>
        </p:blipFill>
        <p:spPr>
          <a:xfrm>
            <a:off x="3876675" y="1885950"/>
            <a:ext cx="3581400" cy="4733925"/>
          </a:xfrm>
          <a:prstGeom prst="rect">
            <a:avLst/>
          </a:prstGeom>
        </p:spPr>
      </p:pic>
      <p:pic>
        <p:nvPicPr>
          <p:cNvPr id="5" name="Picture 4" descr="A screenshot of a graph&#10;&#10;AI-generated content may be incorrect.">
            <a:extLst>
              <a:ext uri="{FF2B5EF4-FFF2-40B4-BE49-F238E27FC236}">
                <a16:creationId xmlns:a16="http://schemas.microsoft.com/office/drawing/2014/main" id="{9F9380D8-B17A-7ECB-B2FA-90C720688991}"/>
              </a:ext>
            </a:extLst>
          </p:cNvPr>
          <p:cNvPicPr>
            <a:picLocks noChangeAspect="1"/>
          </p:cNvPicPr>
          <p:nvPr/>
        </p:nvPicPr>
        <p:blipFill>
          <a:blip r:embed="rId3"/>
          <a:stretch>
            <a:fillRect/>
          </a:stretch>
        </p:blipFill>
        <p:spPr>
          <a:xfrm>
            <a:off x="208236" y="1928648"/>
            <a:ext cx="3472356" cy="4650829"/>
          </a:xfrm>
          <a:prstGeom prst="rect">
            <a:avLst/>
          </a:prstGeom>
        </p:spPr>
      </p:pic>
      <p:pic>
        <p:nvPicPr>
          <p:cNvPr id="7" name="Picture 6" descr="A screenshot of a graph&#10;&#10;AI-generated content may be incorrect.">
            <a:extLst>
              <a:ext uri="{FF2B5EF4-FFF2-40B4-BE49-F238E27FC236}">
                <a16:creationId xmlns:a16="http://schemas.microsoft.com/office/drawing/2014/main" id="{D53391D2-C9DC-197B-BD62-6D9DD0AE39DA}"/>
              </a:ext>
            </a:extLst>
          </p:cNvPr>
          <p:cNvPicPr>
            <a:picLocks noChangeAspect="1"/>
          </p:cNvPicPr>
          <p:nvPr/>
        </p:nvPicPr>
        <p:blipFill>
          <a:blip r:embed="rId4"/>
          <a:stretch>
            <a:fillRect/>
          </a:stretch>
        </p:blipFill>
        <p:spPr>
          <a:xfrm>
            <a:off x="7744153" y="1923391"/>
            <a:ext cx="3356742" cy="4466899"/>
          </a:xfrm>
          <a:prstGeom prst="rect">
            <a:avLst/>
          </a:prstGeom>
        </p:spPr>
      </p:pic>
    </p:spTree>
    <p:extLst>
      <p:ext uri="{BB962C8B-B14F-4D97-AF65-F5344CB8AC3E}">
        <p14:creationId xmlns:p14="http://schemas.microsoft.com/office/powerpoint/2010/main" val="3584302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5D930-6735-078C-2F99-72E96D3B60DE}"/>
              </a:ext>
            </a:extLst>
          </p:cNvPr>
          <p:cNvSpPr>
            <a:spLocks noGrp="1"/>
          </p:cNvSpPr>
          <p:nvPr>
            <p:ph type="title"/>
          </p:nvPr>
        </p:nvSpPr>
        <p:spPr>
          <a:xfrm>
            <a:off x="2103121" y="310343"/>
            <a:ext cx="7985759" cy="868823"/>
          </a:xfrm>
        </p:spPr>
        <p:txBody>
          <a:bodyPr vert="horz" lIns="91440" tIns="45720" rIns="91440" bIns="45720" rtlCol="0" anchor="ctr">
            <a:normAutofit/>
          </a:bodyPr>
          <a:lstStyle/>
          <a:p>
            <a:pPr algn="ctr"/>
            <a:r>
              <a:rPr lang="en-US" sz="3700"/>
              <a:t>Important genes upregulated across days</a:t>
            </a:r>
          </a:p>
        </p:txBody>
      </p:sp>
      <p:sp>
        <p:nvSpPr>
          <p:cNvPr id="4" name="Slide Number Placeholder 3">
            <a:extLst>
              <a:ext uri="{FF2B5EF4-FFF2-40B4-BE49-F238E27FC236}">
                <a16:creationId xmlns:a16="http://schemas.microsoft.com/office/drawing/2014/main" id="{15F73F57-F3AD-58BA-D248-880C9613F9D7}"/>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651D1EE7-FBFF-41E1-B3C5-6284B73BF349}" type="slidenum">
              <a:rPr lang="en-US">
                <a:solidFill>
                  <a:schemeClr val="tx1">
                    <a:lumMod val="50000"/>
                    <a:lumOff val="50000"/>
                  </a:schemeClr>
                </a:solidFill>
              </a:rPr>
              <a:pPr>
                <a:spcAft>
                  <a:spcPts val="600"/>
                </a:spcAft>
              </a:pPr>
              <a:t>25</a:t>
            </a:fld>
            <a:endParaRPr lang="en-US">
              <a:solidFill>
                <a:schemeClr val="tx1">
                  <a:lumMod val="50000"/>
                  <a:lumOff val="50000"/>
                </a:schemeClr>
              </a:solidFill>
            </a:endParaRPr>
          </a:p>
        </p:txBody>
      </p:sp>
      <p:pic>
        <p:nvPicPr>
          <p:cNvPr id="5" name="Picture 4" descr="A screenshot of a graph&#10;&#10;AI-generated content may be incorrect.">
            <a:extLst>
              <a:ext uri="{FF2B5EF4-FFF2-40B4-BE49-F238E27FC236}">
                <a16:creationId xmlns:a16="http://schemas.microsoft.com/office/drawing/2014/main" id="{DADC6187-AAE7-9DAA-D8C1-949339C5C13B}"/>
              </a:ext>
            </a:extLst>
          </p:cNvPr>
          <p:cNvPicPr>
            <a:picLocks noChangeAspect="1"/>
          </p:cNvPicPr>
          <p:nvPr/>
        </p:nvPicPr>
        <p:blipFill>
          <a:blip r:embed="rId2"/>
          <a:stretch>
            <a:fillRect/>
          </a:stretch>
        </p:blipFill>
        <p:spPr>
          <a:xfrm>
            <a:off x="3902622" y="1933904"/>
            <a:ext cx="3461846" cy="4603531"/>
          </a:xfrm>
          <a:prstGeom prst="rect">
            <a:avLst/>
          </a:prstGeom>
        </p:spPr>
      </p:pic>
      <p:pic>
        <p:nvPicPr>
          <p:cNvPr id="7" name="Picture 6" descr="A screenshot of a graph&#10;&#10;AI-generated content may be incorrect.">
            <a:extLst>
              <a:ext uri="{FF2B5EF4-FFF2-40B4-BE49-F238E27FC236}">
                <a16:creationId xmlns:a16="http://schemas.microsoft.com/office/drawing/2014/main" id="{32547A66-1169-9D92-BDE6-D28247BE693E}"/>
              </a:ext>
            </a:extLst>
          </p:cNvPr>
          <p:cNvPicPr>
            <a:picLocks noChangeAspect="1"/>
          </p:cNvPicPr>
          <p:nvPr/>
        </p:nvPicPr>
        <p:blipFill>
          <a:blip r:embed="rId3"/>
          <a:stretch>
            <a:fillRect/>
          </a:stretch>
        </p:blipFill>
        <p:spPr>
          <a:xfrm>
            <a:off x="134663" y="1897116"/>
            <a:ext cx="3603737" cy="4740166"/>
          </a:xfrm>
          <a:prstGeom prst="rect">
            <a:avLst/>
          </a:prstGeom>
        </p:spPr>
      </p:pic>
      <p:pic>
        <p:nvPicPr>
          <p:cNvPr id="9" name="Picture 8" descr="A screenshot of a graph&#10;&#10;AI-generated content may be incorrect.">
            <a:extLst>
              <a:ext uri="{FF2B5EF4-FFF2-40B4-BE49-F238E27FC236}">
                <a16:creationId xmlns:a16="http://schemas.microsoft.com/office/drawing/2014/main" id="{0ED147F5-FA23-F817-9649-EED24FD2690B}"/>
              </a:ext>
            </a:extLst>
          </p:cNvPr>
          <p:cNvPicPr>
            <a:picLocks noChangeAspect="1"/>
          </p:cNvPicPr>
          <p:nvPr/>
        </p:nvPicPr>
        <p:blipFill>
          <a:blip r:embed="rId4"/>
          <a:srcRect l="1178" t="239" r="147" b="194"/>
          <a:stretch/>
        </p:blipFill>
        <p:spPr>
          <a:xfrm>
            <a:off x="7602266" y="1945071"/>
            <a:ext cx="3435590" cy="4593790"/>
          </a:xfrm>
          <a:prstGeom prst="rect">
            <a:avLst/>
          </a:prstGeom>
        </p:spPr>
      </p:pic>
    </p:spTree>
    <p:extLst>
      <p:ext uri="{BB962C8B-B14F-4D97-AF65-F5344CB8AC3E}">
        <p14:creationId xmlns:p14="http://schemas.microsoft.com/office/powerpoint/2010/main" val="19025011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Freeform: Shape 11">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Freeform: Shape 13">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BC3ADC-BDF5-3928-78E8-3450361BB7DA}"/>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000" kern="1200">
                <a:solidFill>
                  <a:schemeClr val="tx1"/>
                </a:solidFill>
                <a:latin typeface="+mj-lt"/>
                <a:ea typeface="+mj-ea"/>
                <a:cs typeface="+mj-cs"/>
              </a:rPr>
              <a:t>PCA Reveals Distinct </a:t>
            </a:r>
            <a:r>
              <a:rPr lang="en-US" sz="3000" i="1" kern="1200">
                <a:solidFill>
                  <a:schemeClr val="tx1"/>
                </a:solidFill>
                <a:latin typeface="+mj-lt"/>
                <a:ea typeface="+mj-ea"/>
                <a:cs typeface="+mj-cs"/>
              </a:rPr>
              <a:t>Agrobacterium</a:t>
            </a:r>
            <a:r>
              <a:rPr lang="en-US" sz="3000" kern="1200">
                <a:solidFill>
                  <a:schemeClr val="tx1"/>
                </a:solidFill>
                <a:latin typeface="+mj-lt"/>
                <a:ea typeface="+mj-ea"/>
                <a:cs typeface="+mj-cs"/>
              </a:rPr>
              <a:t> Transcriptional Responses in recalcitrant tea and transformable tobacco hosts</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A graph of different colored squares and triangles&#10;&#10;AI-generated content may be incorrect.">
            <a:extLst>
              <a:ext uri="{FF2B5EF4-FFF2-40B4-BE49-F238E27FC236}">
                <a16:creationId xmlns:a16="http://schemas.microsoft.com/office/drawing/2014/main" id="{FB0D66B3-829B-62C5-123D-08E0A6B11E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14356" y="1590943"/>
            <a:ext cx="6408836" cy="3524861"/>
          </a:xfrm>
          <a:prstGeom prst="rect">
            <a:avLst/>
          </a:prstGeom>
        </p:spPr>
      </p:pic>
      <p:sp>
        <p:nvSpPr>
          <p:cNvPr id="4" name="Slide Number Placeholder 3">
            <a:extLst>
              <a:ext uri="{FF2B5EF4-FFF2-40B4-BE49-F238E27FC236}">
                <a16:creationId xmlns:a16="http://schemas.microsoft.com/office/drawing/2014/main" id="{7DD14ADB-28B8-951D-B137-E548C5555B76}"/>
              </a:ext>
            </a:extLst>
          </p:cNvPr>
          <p:cNvSpPr>
            <a:spLocks noGrp="1"/>
          </p:cNvSpPr>
          <p:nvPr>
            <p:ph type="sldNum" sz="quarter" idx="12"/>
          </p:nvPr>
        </p:nvSpPr>
        <p:spPr>
          <a:xfrm>
            <a:off x="9847810" y="6356350"/>
            <a:ext cx="1505989" cy="365125"/>
          </a:xfrm>
        </p:spPr>
        <p:txBody>
          <a:bodyPr vert="horz" lIns="91440" tIns="45720" rIns="91440" bIns="45720" rtlCol="0" anchor="ctr">
            <a:normAutofit/>
          </a:bodyPr>
          <a:lstStyle/>
          <a:p>
            <a:pPr>
              <a:spcAft>
                <a:spcPts val="600"/>
              </a:spcAft>
            </a:pPr>
            <a:fld id="{651D1EE7-FBFF-41E1-B3C5-6284B73BF349}" type="slidenum">
              <a:rPr lang="en-US">
                <a:solidFill>
                  <a:schemeClr val="tx1">
                    <a:lumMod val="50000"/>
                    <a:lumOff val="50000"/>
                  </a:schemeClr>
                </a:solidFill>
              </a:rPr>
              <a:pPr>
                <a:spcAft>
                  <a:spcPts val="600"/>
                </a:spcAft>
              </a:pPr>
              <a:t>26</a:t>
            </a:fld>
            <a:endParaRPr lang="en-US">
              <a:solidFill>
                <a:schemeClr val="tx1">
                  <a:lumMod val="50000"/>
                  <a:lumOff val="50000"/>
                </a:schemeClr>
              </a:solidFill>
            </a:endParaRPr>
          </a:p>
        </p:txBody>
      </p:sp>
      <p:sp>
        <p:nvSpPr>
          <p:cNvPr id="3" name="TextBox 2">
            <a:extLst>
              <a:ext uri="{FF2B5EF4-FFF2-40B4-BE49-F238E27FC236}">
                <a16:creationId xmlns:a16="http://schemas.microsoft.com/office/drawing/2014/main" id="{484D1774-D1B2-217E-3FDC-322B7A28724F}"/>
              </a:ext>
            </a:extLst>
          </p:cNvPr>
          <p:cNvSpPr txBox="1"/>
          <p:nvPr/>
        </p:nvSpPr>
        <p:spPr>
          <a:xfrm>
            <a:off x="860425" y="5981184"/>
            <a:ext cx="2479675" cy="369332"/>
          </a:xfrm>
          <a:prstGeom prst="rect">
            <a:avLst/>
          </a:prstGeom>
          <a:noFill/>
        </p:spPr>
        <p:txBody>
          <a:bodyPr wrap="square">
            <a:spAutoFit/>
          </a:bodyPr>
          <a:lstStyle/>
          <a:p>
            <a:r>
              <a:rPr lang="en-US"/>
              <a:t>https://usegalaxy.org/</a:t>
            </a:r>
          </a:p>
        </p:txBody>
      </p:sp>
    </p:spTree>
    <p:extLst>
      <p:ext uri="{BB962C8B-B14F-4D97-AF65-F5344CB8AC3E}">
        <p14:creationId xmlns:p14="http://schemas.microsoft.com/office/powerpoint/2010/main" val="86972819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EF65F75-846D-D8DF-D8DA-AC5A72667C60}"/>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Freeform: Shape 13">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6" name="Freeform: Shape 15">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78FF649-30AF-59D7-C2F1-4339A598D144}"/>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sz="3000" kern="1200">
                <a:solidFill>
                  <a:schemeClr val="tx1"/>
                </a:solidFill>
                <a:latin typeface="+mj-lt"/>
                <a:ea typeface="+mj-ea"/>
                <a:cs typeface="+mj-cs"/>
              </a:rPr>
              <a:t>PCA Reveals Distinct </a:t>
            </a:r>
            <a:r>
              <a:rPr lang="en-US" sz="3000" i="1" kern="1200">
                <a:solidFill>
                  <a:schemeClr val="tx1"/>
                </a:solidFill>
                <a:latin typeface="+mj-lt"/>
                <a:ea typeface="+mj-ea"/>
                <a:cs typeface="+mj-cs"/>
              </a:rPr>
              <a:t>Agrobacterium</a:t>
            </a:r>
            <a:r>
              <a:rPr lang="en-US" sz="3000" kern="1200">
                <a:solidFill>
                  <a:schemeClr val="tx1"/>
                </a:solidFill>
                <a:latin typeface="+mj-lt"/>
                <a:ea typeface="+mj-ea"/>
                <a:cs typeface="+mj-cs"/>
              </a:rPr>
              <a:t> Transcriptional Responses in recalcitrant tea and transformable tobacco hosts</a:t>
            </a:r>
          </a:p>
        </p:txBody>
      </p:sp>
      <p:sp>
        <p:nvSpPr>
          <p:cNvPr id="18" name="Rectangle 17">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0" name="Rectangle 19">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graph of a function&#10;&#10;AI-generated content may be incorrect.">
            <a:extLst>
              <a:ext uri="{FF2B5EF4-FFF2-40B4-BE49-F238E27FC236}">
                <a16:creationId xmlns:a16="http://schemas.microsoft.com/office/drawing/2014/main" id="{1FD0BEF6-6B0E-8386-F739-DCE83C2030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14356" y="1430724"/>
            <a:ext cx="6408836" cy="3845300"/>
          </a:xfrm>
          <a:prstGeom prst="rect">
            <a:avLst/>
          </a:prstGeom>
        </p:spPr>
      </p:pic>
      <p:sp>
        <p:nvSpPr>
          <p:cNvPr id="4" name="Slide Number Placeholder 3">
            <a:extLst>
              <a:ext uri="{FF2B5EF4-FFF2-40B4-BE49-F238E27FC236}">
                <a16:creationId xmlns:a16="http://schemas.microsoft.com/office/drawing/2014/main" id="{F77B8ED8-0442-C337-93E8-291825E8C306}"/>
              </a:ext>
            </a:extLst>
          </p:cNvPr>
          <p:cNvSpPr>
            <a:spLocks noGrp="1"/>
          </p:cNvSpPr>
          <p:nvPr>
            <p:ph type="sldNum" sz="quarter" idx="12"/>
          </p:nvPr>
        </p:nvSpPr>
        <p:spPr>
          <a:xfrm>
            <a:off x="9847810" y="6356350"/>
            <a:ext cx="1505989" cy="365125"/>
          </a:xfrm>
        </p:spPr>
        <p:txBody>
          <a:bodyPr vert="horz" lIns="91440" tIns="45720" rIns="91440" bIns="45720" rtlCol="0" anchor="ctr">
            <a:normAutofit/>
          </a:bodyPr>
          <a:lstStyle/>
          <a:p>
            <a:pPr>
              <a:spcAft>
                <a:spcPts val="600"/>
              </a:spcAft>
            </a:pPr>
            <a:fld id="{651D1EE7-FBFF-41E1-B3C5-6284B73BF349}" type="slidenum">
              <a:rPr lang="en-US">
                <a:solidFill>
                  <a:schemeClr val="tx1">
                    <a:lumMod val="50000"/>
                    <a:lumOff val="50000"/>
                  </a:schemeClr>
                </a:solidFill>
              </a:rPr>
              <a:pPr>
                <a:spcAft>
                  <a:spcPts val="600"/>
                </a:spcAft>
              </a:pPr>
              <a:t>27</a:t>
            </a:fld>
            <a:endParaRPr lang="en-US">
              <a:solidFill>
                <a:schemeClr val="tx1">
                  <a:lumMod val="50000"/>
                  <a:lumOff val="50000"/>
                </a:schemeClr>
              </a:solidFill>
            </a:endParaRPr>
          </a:p>
        </p:txBody>
      </p:sp>
    </p:spTree>
    <p:extLst>
      <p:ext uri="{BB962C8B-B14F-4D97-AF65-F5344CB8AC3E}">
        <p14:creationId xmlns:p14="http://schemas.microsoft.com/office/powerpoint/2010/main" val="330176414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33" name="Freeform: Shape 1032">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6E6E6"/>
            </a:solidFill>
          </a:ln>
          <a:effectLst>
            <a:outerShdw blurRad="76200" dist="38100" algn="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35" name="Freeform: Shape 1034">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5FE5F51-1075-D09D-EF88-8B9FE0FB82BB}"/>
              </a:ext>
            </a:extLst>
          </p:cNvPr>
          <p:cNvSpPr>
            <a:spLocks noGrp="1"/>
          </p:cNvSpPr>
          <p:nvPr>
            <p:ph type="title"/>
          </p:nvPr>
        </p:nvSpPr>
        <p:spPr>
          <a:xfrm>
            <a:off x="477981" y="1122363"/>
            <a:ext cx="4023360" cy="3204134"/>
          </a:xfrm>
        </p:spPr>
        <p:txBody>
          <a:bodyPr vert="horz" lIns="91440" tIns="45720" rIns="91440" bIns="45720" rtlCol="0" anchor="b">
            <a:normAutofit/>
          </a:bodyPr>
          <a:lstStyle/>
          <a:p>
            <a:r>
              <a:rPr lang="en-US" kern="1200">
                <a:solidFill>
                  <a:schemeClr val="tx1"/>
                </a:solidFill>
                <a:latin typeface="+mj-lt"/>
                <a:ea typeface="+mj-ea"/>
                <a:cs typeface="+mj-cs"/>
              </a:rPr>
              <a:t>Factors (Genes and Proteins) causing recalcitrance in Tea</a:t>
            </a:r>
          </a:p>
        </p:txBody>
      </p:sp>
      <p:sp>
        <p:nvSpPr>
          <p:cNvPr id="1037" name="Rectangle 103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39" name="Rectangle 103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026" name="Picture 2" descr="Biomolecules 12 00688 g007">
            <a:extLst>
              <a:ext uri="{FF2B5EF4-FFF2-40B4-BE49-F238E27FC236}">
                <a16:creationId xmlns:a16="http://schemas.microsoft.com/office/drawing/2014/main" id="{13D9DE38-C936-B178-2F93-32D21DFC791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414356" y="990114"/>
            <a:ext cx="6408836" cy="4726519"/>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B26ACE28-D371-54BE-B703-68ED40A4BD2D}"/>
              </a:ext>
            </a:extLst>
          </p:cNvPr>
          <p:cNvSpPr>
            <a:spLocks noGrp="1"/>
          </p:cNvSpPr>
          <p:nvPr>
            <p:ph type="sldNum" sz="quarter" idx="12"/>
          </p:nvPr>
        </p:nvSpPr>
        <p:spPr/>
        <p:txBody>
          <a:bodyPr/>
          <a:lstStyle/>
          <a:p>
            <a:fld id="{651D1EE7-FBFF-41E1-B3C5-6284B73BF349}" type="slidenum">
              <a:rPr lang="en-US" smtClean="0"/>
              <a:t>28</a:t>
            </a:fld>
            <a:endParaRPr lang="en-US"/>
          </a:p>
        </p:txBody>
      </p:sp>
    </p:spTree>
    <p:extLst>
      <p:ext uri="{BB962C8B-B14F-4D97-AF65-F5344CB8AC3E}">
        <p14:creationId xmlns:p14="http://schemas.microsoft.com/office/powerpoint/2010/main" val="6249117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071DD88-664B-094C-14EF-322E5D7E5A50}"/>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EE7D19E-9DB0-B941-101A-69F86A9202E1}"/>
              </a:ext>
            </a:extLst>
          </p:cNvPr>
          <p:cNvSpPr>
            <a:spLocks noGrp="1"/>
          </p:cNvSpPr>
          <p:nvPr>
            <p:ph type="ctrTitle"/>
          </p:nvPr>
        </p:nvSpPr>
        <p:spPr>
          <a:xfrm>
            <a:off x="1115568" y="548640"/>
            <a:ext cx="10168128" cy="1179576"/>
          </a:xfrm>
        </p:spPr>
        <p:txBody>
          <a:bodyPr vert="horz" lIns="91440" tIns="45720" rIns="91440" bIns="45720" rtlCol="0" anchor="ctr">
            <a:normAutofit/>
          </a:bodyPr>
          <a:lstStyle/>
          <a:p>
            <a:pPr algn="l"/>
            <a:r>
              <a:rPr lang="en-US" sz="4000" kern="1200">
                <a:solidFill>
                  <a:schemeClr val="tx1"/>
                </a:solidFill>
                <a:latin typeface="+mj-lt"/>
                <a:ea typeface="+mj-ea"/>
                <a:cs typeface="+mj-cs"/>
              </a:rPr>
              <a:t>Conclusion</a:t>
            </a:r>
          </a:p>
        </p:txBody>
      </p:sp>
      <p:sp>
        <p:nvSpPr>
          <p:cNvPr id="16" name="Rectangle 15">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Subtitle 2">
            <a:extLst>
              <a:ext uri="{FF2B5EF4-FFF2-40B4-BE49-F238E27FC236}">
                <a16:creationId xmlns:a16="http://schemas.microsoft.com/office/drawing/2014/main" id="{87A710DE-1CA5-7A24-F798-B9E080A09D0B}"/>
              </a:ext>
            </a:extLst>
          </p:cNvPr>
          <p:cNvSpPr>
            <a:spLocks noGrp="1"/>
          </p:cNvSpPr>
          <p:nvPr>
            <p:ph type="subTitle" idx="1"/>
          </p:nvPr>
        </p:nvSpPr>
        <p:spPr>
          <a:xfrm>
            <a:off x="498834" y="2487168"/>
            <a:ext cx="11079608" cy="3695020"/>
          </a:xfrm>
        </p:spPr>
        <p:txBody>
          <a:bodyPr vert="horz" lIns="91440" tIns="45720" rIns="91440" bIns="45720" rtlCol="0">
            <a:normAutofit/>
          </a:bodyPr>
          <a:lstStyle/>
          <a:p>
            <a:pPr marL="342900" indent="-228600" algn="l">
              <a:buFont typeface="Arial" panose="020B0604020202020204" pitchFamily="34" charset="0"/>
              <a:buChar char="•"/>
            </a:pPr>
            <a:r>
              <a:rPr lang="en-US" sz="2200"/>
              <a:t>Similar DEG patterns were observed on day 3 and day 4, but not on day 0.</a:t>
            </a:r>
          </a:p>
          <a:p>
            <a:pPr marL="342900" indent="-228600" algn="l">
              <a:buFont typeface="Arial" panose="020B0604020202020204" pitchFamily="34" charset="0"/>
              <a:buChar char="•"/>
            </a:pPr>
            <a:r>
              <a:rPr lang="en-US" sz="2200"/>
              <a:t>Key genes, especially those involved in chemotaxis, quorum sensing, and flagellar assembly, were consistently down-regulated in Agrobacterium exposed to tea.</a:t>
            </a:r>
          </a:p>
          <a:p>
            <a:pPr marL="342900" indent="-228600" algn="l">
              <a:buFont typeface="Arial" panose="020B0604020202020204" pitchFamily="34" charset="0"/>
              <a:buChar char="•"/>
            </a:pPr>
            <a:r>
              <a:rPr lang="en-US" sz="2200"/>
              <a:t>The original paper could be strengthened by analyzing regulatory changes between time points to better understand dynamic gene expression over the infection timeline</a:t>
            </a:r>
          </a:p>
          <a:p>
            <a:pPr marL="342900" indent="-228600" algn="l">
              <a:buFont typeface="Arial" panose="020B0604020202020204" pitchFamily="34" charset="0"/>
              <a:buChar char="•"/>
            </a:pPr>
            <a:r>
              <a:rPr lang="en-US" sz="2200"/>
              <a:t>Time course analysis</a:t>
            </a:r>
          </a:p>
          <a:p>
            <a:pPr indent="-228600" algn="l">
              <a:buFont typeface="Arial" panose="020B0604020202020204" pitchFamily="34" charset="0"/>
              <a:buChar char="•"/>
            </a:pPr>
            <a:endParaRPr lang="en-US" sz="2200"/>
          </a:p>
          <a:p>
            <a:pPr indent="-228600" algn="l">
              <a:buFont typeface="Arial" panose="020B0604020202020204" pitchFamily="34" charset="0"/>
              <a:buChar char="•"/>
            </a:pPr>
            <a:endParaRPr lang="en-US" sz="2200"/>
          </a:p>
        </p:txBody>
      </p:sp>
      <p:sp>
        <p:nvSpPr>
          <p:cNvPr id="5" name="Slide Number Placeholder 4">
            <a:extLst>
              <a:ext uri="{FF2B5EF4-FFF2-40B4-BE49-F238E27FC236}">
                <a16:creationId xmlns:a16="http://schemas.microsoft.com/office/drawing/2014/main" id="{927F263C-88D4-926D-624C-20BCD6C1EF23}"/>
              </a:ext>
            </a:extLst>
          </p:cNvPr>
          <p:cNvSpPr>
            <a:spLocks noGrp="1"/>
          </p:cNvSpPr>
          <p:nvPr>
            <p:ph type="sldNum" sz="quarter" idx="12"/>
          </p:nvPr>
        </p:nvSpPr>
        <p:spPr>
          <a:xfrm>
            <a:off x="8540496" y="6356350"/>
            <a:ext cx="2743200" cy="365125"/>
          </a:xfrm>
        </p:spPr>
        <p:txBody>
          <a:bodyPr vert="horz" lIns="91440" tIns="45720" rIns="91440" bIns="45720" rtlCol="0" anchor="ctr">
            <a:normAutofit/>
          </a:bodyPr>
          <a:lstStyle/>
          <a:p>
            <a:pPr>
              <a:spcAft>
                <a:spcPts val="600"/>
              </a:spcAft>
            </a:pPr>
            <a:fld id="{651D1EE7-FBFF-41E1-B3C5-6284B73BF349}" type="slidenum">
              <a:rPr lang="en-US">
                <a:solidFill>
                  <a:schemeClr val="tx1">
                    <a:lumMod val="50000"/>
                    <a:lumOff val="50000"/>
                  </a:schemeClr>
                </a:solidFill>
              </a:rPr>
              <a:pPr>
                <a:spcAft>
                  <a:spcPts val="600"/>
                </a:spcAft>
              </a:pPr>
              <a:t>29</a:t>
            </a:fld>
            <a:endParaRPr lang="en-US">
              <a:solidFill>
                <a:schemeClr val="tx1">
                  <a:lumMod val="50000"/>
                  <a:lumOff val="50000"/>
                </a:schemeClr>
              </a:solidFill>
            </a:endParaRPr>
          </a:p>
        </p:txBody>
      </p:sp>
    </p:spTree>
    <p:extLst>
      <p:ext uri="{BB962C8B-B14F-4D97-AF65-F5344CB8AC3E}">
        <p14:creationId xmlns:p14="http://schemas.microsoft.com/office/powerpoint/2010/main" val="27615415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72" name="Rectangle 2071">
            <a:extLst>
              <a:ext uri="{FF2B5EF4-FFF2-40B4-BE49-F238E27FC236}">
                <a16:creationId xmlns:a16="http://schemas.microsoft.com/office/drawing/2014/main" id="{352BEC0E-22F8-46D0-9632-375DB541B06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1D5348E-961C-3A77-E5EB-BDBA7F961672}"/>
              </a:ext>
            </a:extLst>
          </p:cNvPr>
          <p:cNvSpPr>
            <a:spLocks noGrp="1"/>
          </p:cNvSpPr>
          <p:nvPr>
            <p:ph type="title"/>
          </p:nvPr>
        </p:nvSpPr>
        <p:spPr>
          <a:xfrm>
            <a:off x="640080" y="329184"/>
            <a:ext cx="6894576" cy="1783080"/>
          </a:xfrm>
        </p:spPr>
        <p:txBody>
          <a:bodyPr anchor="b">
            <a:normAutofit/>
          </a:bodyPr>
          <a:lstStyle/>
          <a:p>
            <a:r>
              <a:rPr lang="en-US" sz="5400"/>
              <a:t>Background</a:t>
            </a:r>
            <a:endParaRPr lang="en-US" sz="5400" i="1"/>
          </a:p>
        </p:txBody>
      </p:sp>
      <p:sp>
        <p:nvSpPr>
          <p:cNvPr id="2073"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8952"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0743B38-E75C-55CB-35F0-BAE74B59A4B9}"/>
              </a:ext>
            </a:extLst>
          </p:cNvPr>
          <p:cNvSpPr>
            <a:spLocks noGrp="1"/>
          </p:cNvSpPr>
          <p:nvPr>
            <p:ph idx="1"/>
          </p:nvPr>
        </p:nvSpPr>
        <p:spPr>
          <a:xfrm>
            <a:off x="640080" y="2706624"/>
            <a:ext cx="6894576" cy="3821176"/>
          </a:xfrm>
        </p:spPr>
        <p:txBody>
          <a:bodyPr vert="horz" lIns="91440" tIns="45720" rIns="91440" bIns="45720" rtlCol="0">
            <a:normAutofit lnSpcReduction="10000"/>
          </a:bodyPr>
          <a:lstStyle/>
          <a:p>
            <a:pPr>
              <a:buFont typeface="Wingdings" panose="05000000000000000000" pitchFamily="2" charset="2"/>
              <a:buChar char="Ø"/>
            </a:pPr>
            <a:r>
              <a:rPr lang="en-US" sz="2200">
                <a:ea typeface="+mn-lt"/>
                <a:cs typeface="+mn-lt"/>
              </a:rPr>
              <a:t>Tea (</a:t>
            </a:r>
            <a:r>
              <a:rPr lang="en-US" sz="2200" i="1">
                <a:ea typeface="+mn-lt"/>
                <a:cs typeface="+mn-lt"/>
              </a:rPr>
              <a:t>Camellia sinensis</a:t>
            </a:r>
            <a:r>
              <a:rPr lang="en-US" sz="2200">
                <a:ea typeface="+mn-lt"/>
                <a:cs typeface="+mn-lt"/>
              </a:rPr>
              <a:t> L.) </a:t>
            </a:r>
          </a:p>
          <a:p>
            <a:pPr lvl="1"/>
            <a:r>
              <a:rPr lang="en-US" sz="2200">
                <a:ea typeface="+mn-lt"/>
                <a:cs typeface="+mn-lt"/>
              </a:rPr>
              <a:t>Grown for beverages and food products</a:t>
            </a:r>
          </a:p>
          <a:p>
            <a:pPr lvl="1"/>
            <a:endParaRPr lang="en-US" sz="2200">
              <a:ea typeface="+mn-lt"/>
              <a:cs typeface="+mn-lt"/>
            </a:endParaRPr>
          </a:p>
          <a:p>
            <a:pPr lvl="1"/>
            <a:r>
              <a:rPr lang="en-US" sz="2200"/>
              <a:t>Generates a combined revenue of US$294.45 billion in 2025</a:t>
            </a:r>
          </a:p>
          <a:p>
            <a:pPr lvl="1"/>
            <a:endParaRPr lang="en-US" sz="2200">
              <a:ea typeface="+mn-lt"/>
              <a:cs typeface="+mn-lt"/>
            </a:endParaRPr>
          </a:p>
          <a:p>
            <a:pPr lvl="1"/>
            <a:r>
              <a:rPr lang="en-US" sz="2200">
                <a:ea typeface="+mn-lt"/>
                <a:cs typeface="+mn-lt"/>
              </a:rPr>
              <a:t>Difficulty in improving plant varieties through traditional methods</a:t>
            </a:r>
          </a:p>
          <a:p>
            <a:pPr lvl="1"/>
            <a:endParaRPr lang="en-US" sz="2200">
              <a:ea typeface="+mn-lt"/>
              <a:cs typeface="+mn-lt"/>
            </a:endParaRPr>
          </a:p>
          <a:p>
            <a:pPr lvl="1"/>
            <a:r>
              <a:rPr lang="en-US" sz="2200">
                <a:ea typeface="+mn-lt"/>
                <a:cs typeface="+mn-lt"/>
              </a:rPr>
              <a:t>Molecular breeding techniques like </a:t>
            </a:r>
            <a:r>
              <a:rPr lang="en-US" sz="2200" i="1">
                <a:ea typeface="+mn-lt"/>
                <a:cs typeface="+mn-lt"/>
              </a:rPr>
              <a:t>Agrobacterium</a:t>
            </a:r>
            <a:r>
              <a:rPr lang="en-US" sz="2200">
                <a:ea typeface="+mn-lt"/>
                <a:cs typeface="+mn-lt"/>
              </a:rPr>
              <a:t>-mediated transformation (AMT) are used</a:t>
            </a:r>
          </a:p>
          <a:p>
            <a:endParaRPr lang="en-US" sz="2200">
              <a:ea typeface="+mn-lt"/>
              <a:cs typeface="+mn-lt"/>
            </a:endParaRPr>
          </a:p>
        </p:txBody>
      </p:sp>
      <p:pic>
        <p:nvPicPr>
          <p:cNvPr id="2050" name="Picture 2" descr="A diagram of different types of tea plants&#10;&#10;Description automatically generated">
            <a:extLst>
              <a:ext uri="{FF2B5EF4-FFF2-40B4-BE49-F238E27FC236}">
                <a16:creationId xmlns:a16="http://schemas.microsoft.com/office/drawing/2014/main" id="{EB69BDF1-4E7E-2C0F-6C0B-12FACDCF281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070440" y="329183"/>
            <a:ext cx="3601016" cy="342996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Camellia sinensis (Tea Tree): Everything You Need To Know">
            <a:extLst>
              <a:ext uri="{FF2B5EF4-FFF2-40B4-BE49-F238E27FC236}">
                <a16:creationId xmlns:a16="http://schemas.microsoft.com/office/drawing/2014/main" id="{8E57F956-E78C-3EE5-F1DE-BA24F5AF2FF2}"/>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7950200" y="4208928"/>
            <a:ext cx="3427470" cy="2287837"/>
          </a:xfrm>
          <a:prstGeom prst="rect">
            <a:avLst/>
          </a:prstGeom>
          <a:noFill/>
          <a:extLst>
            <a:ext uri="{909E8E84-426E-40DD-AFC4-6F175D3DCCD1}">
              <a14:hiddenFill xmlns:a14="http://schemas.microsoft.com/office/drawing/2010/main">
                <a:solidFill>
                  <a:srgbClr val="FFFFFF"/>
                </a:solidFill>
              </a14:hiddenFill>
            </a:ext>
          </a:extLst>
        </p:spPr>
      </p:pic>
      <p:sp>
        <p:nvSpPr>
          <p:cNvPr id="6" name="Slide Number Placeholder 5">
            <a:extLst>
              <a:ext uri="{FF2B5EF4-FFF2-40B4-BE49-F238E27FC236}">
                <a16:creationId xmlns:a16="http://schemas.microsoft.com/office/drawing/2014/main" id="{E3EAACB9-D487-3719-843A-D12D241C462F}"/>
              </a:ext>
            </a:extLst>
          </p:cNvPr>
          <p:cNvSpPr>
            <a:spLocks noGrp="1"/>
          </p:cNvSpPr>
          <p:nvPr>
            <p:ph type="sldNum" sz="quarter" idx="12"/>
          </p:nvPr>
        </p:nvSpPr>
        <p:spPr>
          <a:xfrm>
            <a:off x="8610600" y="6356350"/>
            <a:ext cx="2743200" cy="365125"/>
          </a:xfrm>
        </p:spPr>
        <p:txBody>
          <a:bodyPr>
            <a:normAutofit/>
          </a:bodyPr>
          <a:lstStyle/>
          <a:p>
            <a:pPr>
              <a:spcAft>
                <a:spcPts val="600"/>
              </a:spcAft>
            </a:pPr>
            <a:fld id="{651D1EE7-FBFF-41E1-B3C5-6284B73BF349}" type="slidenum">
              <a:rPr lang="en-US" smtClean="0"/>
              <a:pPr>
                <a:spcAft>
                  <a:spcPts val="600"/>
                </a:spcAft>
              </a:pPr>
              <a:t>3</a:t>
            </a:fld>
            <a:endParaRPr lang="en-US"/>
          </a:p>
        </p:txBody>
      </p:sp>
      <p:sp>
        <p:nvSpPr>
          <p:cNvPr id="8" name="TextBox 7">
            <a:extLst>
              <a:ext uri="{FF2B5EF4-FFF2-40B4-BE49-F238E27FC236}">
                <a16:creationId xmlns:a16="http://schemas.microsoft.com/office/drawing/2014/main" id="{A65C64BF-A1DD-2121-FFE2-0A6A974E7131}"/>
              </a:ext>
            </a:extLst>
          </p:cNvPr>
          <p:cNvSpPr txBox="1"/>
          <p:nvPr/>
        </p:nvSpPr>
        <p:spPr>
          <a:xfrm>
            <a:off x="5715000" y="6381234"/>
            <a:ext cx="3200400" cy="369332"/>
          </a:xfrm>
          <a:prstGeom prst="rect">
            <a:avLst/>
          </a:prstGeom>
          <a:noFill/>
        </p:spPr>
        <p:txBody>
          <a:bodyPr wrap="square">
            <a:spAutoFit/>
          </a:bodyPr>
          <a:lstStyle/>
          <a:p>
            <a:r>
              <a:rPr lang="en-US" sz="1800">
                <a:ea typeface="+mn-lt"/>
                <a:cs typeface="+mn-lt"/>
              </a:rPr>
              <a:t>Mandal et al., 2024</a:t>
            </a:r>
            <a:endParaRPr lang="en-US"/>
          </a:p>
        </p:txBody>
      </p:sp>
    </p:spTree>
    <p:extLst>
      <p:ext uri="{BB962C8B-B14F-4D97-AF65-F5344CB8AC3E}">
        <p14:creationId xmlns:p14="http://schemas.microsoft.com/office/powerpoint/2010/main" val="371912195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6" name="Rectangle 1045">
            <a:extLst>
              <a:ext uri="{FF2B5EF4-FFF2-40B4-BE49-F238E27FC236}">
                <a16:creationId xmlns:a16="http://schemas.microsoft.com/office/drawing/2014/main" id="{68AF5748-FED8-45BA-8631-26D1D10F32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E8437A9F-A714-3D79-D044-28F4105A80D2}"/>
              </a:ext>
            </a:extLst>
          </p:cNvPr>
          <p:cNvSpPr txBox="1"/>
          <p:nvPr/>
        </p:nvSpPr>
        <p:spPr>
          <a:xfrm>
            <a:off x="477981" y="1122363"/>
            <a:ext cx="4023360" cy="3204134"/>
          </a:xfrm>
          <a:prstGeom prst="rect">
            <a:avLst/>
          </a:prstGeom>
        </p:spPr>
        <p:txBody>
          <a:bodyPr vert="horz" lIns="91440" tIns="45720" rIns="91440" bIns="45720" rtlCol="0" anchor="b">
            <a:normAutofit/>
          </a:bodyPr>
          <a:lstStyle/>
          <a:p>
            <a:pPr marL="114300">
              <a:lnSpc>
                <a:spcPct val="90000"/>
              </a:lnSpc>
              <a:spcBef>
                <a:spcPct val="0"/>
              </a:spcBef>
              <a:spcAft>
                <a:spcPts val="600"/>
              </a:spcAft>
            </a:pPr>
            <a:r>
              <a:rPr lang="en-US" sz="4800" kern="1200">
                <a:solidFill>
                  <a:schemeClr val="tx1"/>
                </a:solidFill>
                <a:latin typeface="+mj-lt"/>
                <a:ea typeface="+mj-ea"/>
                <a:cs typeface="+mj-cs"/>
              </a:rPr>
              <a:t>Any questions are welcome</a:t>
            </a:r>
          </a:p>
        </p:txBody>
      </p:sp>
      <p:sp>
        <p:nvSpPr>
          <p:cNvPr id="1047" name="Rectangle 104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48" name="Rectangle 104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026" name="Picture 2" descr="Mind Your Manners: Thank Your Donors - The Modern Nonprofit">
            <a:extLst>
              <a:ext uri="{FF2B5EF4-FFF2-40B4-BE49-F238E27FC236}">
                <a16:creationId xmlns:a16="http://schemas.microsoft.com/office/drawing/2014/main" id="{6AD10ED4-06E3-C843-82D6-59211EA89C4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864608" y="1222443"/>
            <a:ext cx="6846363" cy="4261860"/>
          </a:xfrm>
          <a:prstGeom prst="rect">
            <a:avLst/>
          </a:prstGeom>
          <a:noFill/>
          <a:extLst>
            <a:ext uri="{909E8E84-426E-40DD-AFC4-6F175D3DCCD1}">
              <a14:hiddenFill xmlns:a14="http://schemas.microsoft.com/office/drawing/2010/main">
                <a:solidFill>
                  <a:srgbClr val="FFFFFF"/>
                </a:solidFill>
              </a14:hiddenFill>
            </a:ext>
          </a:extLst>
        </p:spPr>
      </p:pic>
      <p:sp>
        <p:nvSpPr>
          <p:cNvPr id="2" name="Slide Number Placeholder 1">
            <a:extLst>
              <a:ext uri="{FF2B5EF4-FFF2-40B4-BE49-F238E27FC236}">
                <a16:creationId xmlns:a16="http://schemas.microsoft.com/office/drawing/2014/main" id="{95276940-A17E-ACB8-89E4-12CF62643557}"/>
              </a:ext>
            </a:extLst>
          </p:cNvPr>
          <p:cNvSpPr>
            <a:spLocks noGrp="1"/>
          </p:cNvSpPr>
          <p:nvPr>
            <p:ph type="sldNum" sz="quarter" idx="12"/>
          </p:nvPr>
        </p:nvSpPr>
        <p:spPr>
          <a:xfrm>
            <a:off x="9926319" y="6356350"/>
            <a:ext cx="1787699" cy="365125"/>
          </a:xfrm>
        </p:spPr>
        <p:txBody>
          <a:bodyPr vert="horz" lIns="91440" tIns="45720" rIns="91440" bIns="45720" rtlCol="0" anchor="ctr">
            <a:normAutofit/>
          </a:bodyPr>
          <a:lstStyle/>
          <a:p>
            <a:pPr>
              <a:spcAft>
                <a:spcPts val="600"/>
              </a:spcAft>
            </a:pPr>
            <a:fld id="{651D1EE7-FBFF-41E1-B3C5-6284B73BF349}" type="slidenum">
              <a:rPr lang="en-US">
                <a:solidFill>
                  <a:schemeClr val="tx1">
                    <a:lumMod val="50000"/>
                    <a:lumOff val="50000"/>
                  </a:schemeClr>
                </a:solidFill>
              </a:rPr>
              <a:pPr>
                <a:spcAft>
                  <a:spcPts val="600"/>
                </a:spcAft>
              </a:pPr>
              <a:t>30</a:t>
            </a:fld>
            <a:endParaRPr lang="en-US">
              <a:solidFill>
                <a:schemeClr val="tx1">
                  <a:lumMod val="50000"/>
                  <a:lumOff val="50000"/>
                </a:schemeClr>
              </a:solidFill>
            </a:endParaRPr>
          </a:p>
        </p:txBody>
      </p:sp>
    </p:spTree>
    <p:extLst>
      <p:ext uri="{BB962C8B-B14F-4D97-AF65-F5344CB8AC3E}">
        <p14:creationId xmlns:p14="http://schemas.microsoft.com/office/powerpoint/2010/main" val="2897239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49B9E8A9-352D-4DCB-9485-C777000D4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F09D5B-A413-DEDB-2937-E9A50F7610D1}"/>
              </a:ext>
            </a:extLst>
          </p:cNvPr>
          <p:cNvSpPr>
            <a:spLocks noGrp="1"/>
          </p:cNvSpPr>
          <p:nvPr>
            <p:ph type="title"/>
          </p:nvPr>
        </p:nvSpPr>
        <p:spPr>
          <a:xfrm>
            <a:off x="612648" y="1078992"/>
            <a:ext cx="6272784" cy="1536192"/>
          </a:xfrm>
        </p:spPr>
        <p:txBody>
          <a:bodyPr anchor="b">
            <a:normAutofit/>
          </a:bodyPr>
          <a:lstStyle/>
          <a:p>
            <a:r>
              <a:rPr lang="en-US" sz="4000"/>
              <a:t>Introduction to </a:t>
            </a:r>
            <a:r>
              <a:rPr lang="en-US" sz="4000" i="1"/>
              <a:t>Agrobacterium tumefaciens</a:t>
            </a:r>
            <a:endParaRPr lang="en-US" sz="4000"/>
          </a:p>
        </p:txBody>
      </p:sp>
      <p:sp>
        <p:nvSpPr>
          <p:cNvPr id="13" name="Rectangle 12">
            <a:extLst>
              <a:ext uri="{FF2B5EF4-FFF2-40B4-BE49-F238E27FC236}">
                <a16:creationId xmlns:a16="http://schemas.microsoft.com/office/drawing/2014/main" id="{C2A9B0E5-C2C1-4B85-99A9-117A659D5F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3A8AEACA-9535-4BE8-A91B-8BE82BA54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descr="Schematic representation of a Ti plasmid">
            <a:extLst>
              <a:ext uri="{FF2B5EF4-FFF2-40B4-BE49-F238E27FC236}">
                <a16:creationId xmlns:a16="http://schemas.microsoft.com/office/drawing/2014/main" id="{41CB8C78-FBF6-98DB-3719-85473FE170D3}"/>
              </a:ext>
            </a:extLst>
          </p:cNvPr>
          <p:cNvPicPr>
            <a:picLocks noChangeAspect="1" noChangeArrowheads="1"/>
          </p:cNvPicPr>
          <p:nvPr/>
        </p:nvPicPr>
        <p:blipFill rotWithShape="1">
          <a:blip r:embed="rId2">
            <a:extLst>
              <a:ext uri="{BEBA8EAE-BF5A-486C-A8C5-ECC9F3942E4B}">
                <a14:imgProps xmlns:a14="http://schemas.microsoft.com/office/drawing/2010/main">
                  <a14:imgLayer r:embed="rId3">
                    <a14:imgEffect>
                      <a14:sharpenSoften amount="25000"/>
                    </a14:imgEffect>
                    <a14:imgEffect>
                      <a14:brightnessContrast bright="20000" contrast="-40000"/>
                    </a14:imgEffect>
                  </a14:imgLayer>
                </a14:imgProps>
              </a:ext>
              <a:ext uri="{28A0092B-C50C-407E-A947-70E740481C1C}">
                <a14:useLocalDpi xmlns:a14="http://schemas.microsoft.com/office/drawing/2010/main" val="0"/>
              </a:ext>
            </a:extLst>
          </a:blip>
          <a:srcRect l="4806" t="3891" r="3906" b="8910"/>
          <a:stretch/>
        </p:blipFill>
        <p:spPr bwMode="auto">
          <a:xfrm>
            <a:off x="7684008" y="344623"/>
            <a:ext cx="4229773" cy="2808016"/>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60460D4-2768-A5F0-D427-7C012AAF2CB7}"/>
              </a:ext>
            </a:extLst>
          </p:cNvPr>
          <p:cNvSpPr>
            <a:spLocks noGrp="1"/>
          </p:cNvSpPr>
          <p:nvPr>
            <p:ph idx="1"/>
          </p:nvPr>
        </p:nvSpPr>
        <p:spPr>
          <a:xfrm>
            <a:off x="612648" y="3355848"/>
            <a:ext cx="6272784" cy="2825496"/>
          </a:xfrm>
        </p:spPr>
        <p:txBody>
          <a:bodyPr>
            <a:normAutofit/>
          </a:bodyPr>
          <a:lstStyle/>
          <a:p>
            <a:pPr>
              <a:buFont typeface="Wingdings" panose="05000000000000000000" pitchFamily="2" charset="2"/>
              <a:buChar char="Ø"/>
            </a:pPr>
            <a:r>
              <a:rPr lang="en-US" sz="2200" i="1">
                <a:ea typeface="+mn-lt"/>
                <a:cs typeface="+mn-lt"/>
              </a:rPr>
              <a:t>Agrobacterium tumefaciens </a:t>
            </a:r>
          </a:p>
          <a:p>
            <a:pPr lvl="1"/>
            <a:r>
              <a:rPr lang="en-US" sz="2200">
                <a:ea typeface="+mn-lt"/>
                <a:cs typeface="+mn-lt"/>
              </a:rPr>
              <a:t> A soil bacterium that naturally transfers part of its DNA into plants</a:t>
            </a:r>
          </a:p>
          <a:p>
            <a:pPr lvl="1"/>
            <a:endParaRPr lang="en-US" sz="2200">
              <a:ea typeface="+mn-lt"/>
              <a:cs typeface="+mn-lt"/>
            </a:endParaRPr>
          </a:p>
          <a:p>
            <a:pPr lvl="1"/>
            <a:r>
              <a:rPr lang="en-US" sz="2200">
                <a:ea typeface="+mn-lt"/>
                <a:cs typeface="+mn-lt"/>
              </a:rPr>
              <a:t>Detects and attaches to plant wound sites, transfers T-DNA into the plant genome</a:t>
            </a:r>
          </a:p>
          <a:p>
            <a:pPr lvl="1"/>
            <a:endParaRPr lang="en-US" sz="2200">
              <a:ea typeface="+mn-lt"/>
              <a:cs typeface="+mn-lt"/>
            </a:endParaRPr>
          </a:p>
          <a:p>
            <a:pPr lvl="1"/>
            <a:r>
              <a:rPr lang="en-US" sz="2200">
                <a:ea typeface="+mn-lt"/>
                <a:cs typeface="+mn-lt"/>
              </a:rPr>
              <a:t>Challenging to implement in tea leaves</a:t>
            </a:r>
            <a:endParaRPr lang="en-US" sz="2200"/>
          </a:p>
        </p:txBody>
      </p:sp>
      <p:pic>
        <p:nvPicPr>
          <p:cNvPr id="6" name="Picture 5" descr="A close-up of a computer&#10;&#10;Description automatically generated">
            <a:extLst>
              <a:ext uri="{FF2B5EF4-FFF2-40B4-BE49-F238E27FC236}">
                <a16:creationId xmlns:a16="http://schemas.microsoft.com/office/drawing/2014/main" id="{3C036A8E-F2B1-3335-8768-27D08A18C7FA}"/>
              </a:ext>
            </a:extLst>
          </p:cNvPr>
          <p:cNvPicPr>
            <a:picLocks noChangeAspect="1"/>
          </p:cNvPicPr>
          <p:nvPr/>
        </p:nvPicPr>
        <p:blipFill>
          <a:blip r:embed="rId4"/>
          <a:stretch>
            <a:fillRect/>
          </a:stretch>
        </p:blipFill>
        <p:spPr>
          <a:xfrm>
            <a:off x="7684008" y="3745223"/>
            <a:ext cx="4229773" cy="2031854"/>
          </a:xfrm>
          <a:prstGeom prst="rect">
            <a:avLst/>
          </a:prstGeom>
        </p:spPr>
      </p:pic>
      <p:sp>
        <p:nvSpPr>
          <p:cNvPr id="4" name="Slide Number Placeholder 3">
            <a:extLst>
              <a:ext uri="{FF2B5EF4-FFF2-40B4-BE49-F238E27FC236}">
                <a16:creationId xmlns:a16="http://schemas.microsoft.com/office/drawing/2014/main" id="{4D0C5180-038D-3B08-8D1E-16B50A49E86C}"/>
              </a:ext>
            </a:extLst>
          </p:cNvPr>
          <p:cNvSpPr>
            <a:spLocks noGrp="1"/>
          </p:cNvSpPr>
          <p:nvPr>
            <p:ph type="sldNum" sz="quarter" idx="12"/>
          </p:nvPr>
        </p:nvSpPr>
        <p:spPr>
          <a:xfrm>
            <a:off x="8811769" y="6356350"/>
            <a:ext cx="2743200" cy="365125"/>
          </a:xfrm>
        </p:spPr>
        <p:txBody>
          <a:bodyPr>
            <a:normAutofit/>
          </a:bodyPr>
          <a:lstStyle/>
          <a:p>
            <a:pPr>
              <a:spcAft>
                <a:spcPts val="600"/>
              </a:spcAft>
            </a:pPr>
            <a:fld id="{651D1EE7-FBFF-41E1-B3C5-6284B73BF349}" type="slidenum">
              <a:rPr lang="en-US">
                <a:solidFill>
                  <a:schemeClr val="tx1">
                    <a:lumMod val="50000"/>
                    <a:lumOff val="50000"/>
                  </a:schemeClr>
                </a:solidFill>
              </a:rPr>
              <a:pPr>
                <a:spcAft>
                  <a:spcPts val="600"/>
                </a:spcAft>
              </a:pPr>
              <a:t>4</a:t>
            </a:fld>
            <a:endParaRPr lang="en-US">
              <a:solidFill>
                <a:schemeClr val="tx1">
                  <a:lumMod val="50000"/>
                  <a:lumOff val="50000"/>
                </a:schemeClr>
              </a:solidFill>
            </a:endParaRPr>
          </a:p>
        </p:txBody>
      </p:sp>
      <p:sp>
        <p:nvSpPr>
          <p:cNvPr id="7" name="TextBox 6">
            <a:extLst>
              <a:ext uri="{FF2B5EF4-FFF2-40B4-BE49-F238E27FC236}">
                <a16:creationId xmlns:a16="http://schemas.microsoft.com/office/drawing/2014/main" id="{48969E9A-B9D4-4449-666B-5036CB17F14B}"/>
              </a:ext>
            </a:extLst>
          </p:cNvPr>
          <p:cNvSpPr txBox="1"/>
          <p:nvPr/>
        </p:nvSpPr>
        <p:spPr>
          <a:xfrm>
            <a:off x="6717124" y="6386459"/>
            <a:ext cx="5013698" cy="357241"/>
          </a:xfrm>
          <a:prstGeom prst="rect">
            <a:avLst/>
          </a:prstGeom>
        </p:spPr>
        <p:txBody>
          <a:bodyPr vert="horz" lIns="91440" tIns="45720" rIns="91440" bIns="45720" rtlCol="0">
            <a:normAutofit/>
          </a:bodyPr>
          <a:lstStyle/>
          <a:p>
            <a:pPr>
              <a:lnSpc>
                <a:spcPct val="90000"/>
              </a:lnSpc>
              <a:spcBef>
                <a:spcPts val="1000"/>
              </a:spcBef>
            </a:pPr>
            <a:r>
              <a:rPr lang="en-US" sz="1600"/>
              <a:t>Gelvin (2003); Weisberg et al. (2020; 2022; 2023)</a:t>
            </a:r>
          </a:p>
        </p:txBody>
      </p:sp>
      <p:cxnSp>
        <p:nvCxnSpPr>
          <p:cNvPr id="8" name="Straight Arrow Connector 7">
            <a:extLst>
              <a:ext uri="{FF2B5EF4-FFF2-40B4-BE49-F238E27FC236}">
                <a16:creationId xmlns:a16="http://schemas.microsoft.com/office/drawing/2014/main" id="{745F75AB-5CAB-475D-4388-58AADB1E6145}"/>
              </a:ext>
            </a:extLst>
          </p:cNvPr>
          <p:cNvCxnSpPr/>
          <p:nvPr/>
        </p:nvCxnSpPr>
        <p:spPr>
          <a:xfrm flipH="1" flipV="1">
            <a:off x="10559057" y="3370011"/>
            <a:ext cx="468134" cy="870049"/>
          </a:xfrm>
          <a:prstGeom prst="straightConnector1">
            <a:avLst/>
          </a:prstGeom>
          <a:ln w="12700">
            <a:solidFill>
              <a:schemeClr val="accent1"/>
            </a:solidFill>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63236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717C19E-D741-464F-4F4D-6874E3524598}"/>
              </a:ext>
            </a:extLst>
          </p:cNvPr>
          <p:cNvSpPr>
            <a:spLocks noGrp="1"/>
          </p:cNvSpPr>
          <p:nvPr>
            <p:ph type="title"/>
          </p:nvPr>
        </p:nvSpPr>
        <p:spPr>
          <a:xfrm>
            <a:off x="295562" y="226068"/>
            <a:ext cx="11600876" cy="1179576"/>
          </a:xfrm>
        </p:spPr>
        <p:txBody>
          <a:bodyPr>
            <a:noAutofit/>
          </a:bodyPr>
          <a:lstStyle/>
          <a:p>
            <a:pPr algn="ctr"/>
            <a:r>
              <a:rPr lang="en-US" sz="3200" b="1" i="1">
                <a:cs typeface="Times New Roman" panose="02020603050405020304" pitchFamily="18" charset="0"/>
              </a:rPr>
              <a:t>Agrobacterium</a:t>
            </a:r>
            <a:r>
              <a:rPr lang="en-US" sz="3200" b="1">
                <a:cs typeface="Times New Roman" panose="02020603050405020304" pitchFamily="18" charset="0"/>
              </a:rPr>
              <a:t> transfer DNA from its Ti-plasmid into the plant genome</a:t>
            </a:r>
            <a:endParaRPr lang="en-US" sz="3200"/>
          </a:p>
        </p:txBody>
      </p:sp>
      <p:sp>
        <p:nvSpPr>
          <p:cNvPr id="3" name="Slide Number Placeholder 2">
            <a:extLst>
              <a:ext uri="{FF2B5EF4-FFF2-40B4-BE49-F238E27FC236}">
                <a16:creationId xmlns:a16="http://schemas.microsoft.com/office/drawing/2014/main" id="{90D90BBA-6C7F-D391-A656-62420D759113}"/>
              </a:ext>
            </a:extLst>
          </p:cNvPr>
          <p:cNvSpPr>
            <a:spLocks noGrp="1"/>
          </p:cNvSpPr>
          <p:nvPr>
            <p:ph type="sldNum" sz="quarter" idx="12"/>
          </p:nvPr>
        </p:nvSpPr>
        <p:spPr>
          <a:xfrm>
            <a:off x="8540496" y="6356350"/>
            <a:ext cx="2743200" cy="365125"/>
          </a:xfrm>
        </p:spPr>
        <p:txBody>
          <a:bodyPr>
            <a:normAutofit/>
          </a:bodyPr>
          <a:lstStyle/>
          <a:p>
            <a:pPr>
              <a:spcAft>
                <a:spcPts val="600"/>
              </a:spcAft>
            </a:pPr>
            <a:fld id="{2CB24694-34CE-4D7B-9D4A-B1826D4BB46D}" type="slidenum">
              <a:rPr lang="en-US">
                <a:solidFill>
                  <a:schemeClr val="tx1">
                    <a:lumMod val="50000"/>
                    <a:lumOff val="50000"/>
                  </a:schemeClr>
                </a:solidFill>
              </a:rPr>
              <a:pPr>
                <a:spcAft>
                  <a:spcPts val="600"/>
                </a:spcAft>
              </a:pPr>
              <a:t>5</a:t>
            </a:fld>
            <a:endParaRPr lang="en-US">
              <a:solidFill>
                <a:schemeClr val="tx1">
                  <a:lumMod val="50000"/>
                  <a:lumOff val="50000"/>
                </a:schemeClr>
              </a:solidFill>
            </a:endParaRPr>
          </a:p>
        </p:txBody>
      </p:sp>
      <p:sp>
        <p:nvSpPr>
          <p:cNvPr id="5" name="Rectangle 4">
            <a:extLst>
              <a:ext uri="{FF2B5EF4-FFF2-40B4-BE49-F238E27FC236}">
                <a16:creationId xmlns:a16="http://schemas.microsoft.com/office/drawing/2014/main" id="{FEF2EDA5-F1E1-287E-1BBC-3D9B2BD39A84}"/>
              </a:ext>
            </a:extLst>
          </p:cNvPr>
          <p:cNvSpPr/>
          <p:nvPr/>
        </p:nvSpPr>
        <p:spPr>
          <a:xfrm>
            <a:off x="1" y="489576"/>
            <a:ext cx="114300" cy="655329"/>
          </a:xfrm>
          <a:prstGeom prst="rect">
            <a:avLst/>
          </a:prstGeom>
          <a:solidFill>
            <a:schemeClr val="accent2"/>
          </a:solidFill>
          <a:ln w="1905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6B5004D6-FECF-7B53-75B2-7F8095007600}"/>
              </a:ext>
            </a:extLst>
          </p:cNvPr>
          <p:cNvGrpSpPr/>
          <p:nvPr/>
        </p:nvGrpSpPr>
        <p:grpSpPr>
          <a:xfrm>
            <a:off x="384128" y="1790193"/>
            <a:ext cx="11702255" cy="4434218"/>
            <a:chOff x="384128" y="1790193"/>
            <a:chExt cx="11702255" cy="4434218"/>
          </a:xfrm>
        </p:grpSpPr>
        <p:grpSp>
          <p:nvGrpSpPr>
            <p:cNvPr id="27" name="Group 26">
              <a:extLst>
                <a:ext uri="{FF2B5EF4-FFF2-40B4-BE49-F238E27FC236}">
                  <a16:creationId xmlns:a16="http://schemas.microsoft.com/office/drawing/2014/main" id="{755E2354-CC99-2446-AEB2-E19631875456}"/>
                </a:ext>
              </a:extLst>
            </p:cNvPr>
            <p:cNvGrpSpPr/>
            <p:nvPr/>
          </p:nvGrpSpPr>
          <p:grpSpPr>
            <a:xfrm>
              <a:off x="384128" y="1790193"/>
              <a:ext cx="11419380" cy="4200397"/>
              <a:chOff x="303228" y="2155953"/>
              <a:chExt cx="11419380" cy="4200397"/>
            </a:xfrm>
          </p:grpSpPr>
          <p:grpSp>
            <p:nvGrpSpPr>
              <p:cNvPr id="2" name="Group 1">
                <a:extLst>
                  <a:ext uri="{FF2B5EF4-FFF2-40B4-BE49-F238E27FC236}">
                    <a16:creationId xmlns:a16="http://schemas.microsoft.com/office/drawing/2014/main" id="{B4EC0830-2E1F-062E-191B-D8F36586C09B}"/>
                  </a:ext>
                </a:extLst>
              </p:cNvPr>
              <p:cNvGrpSpPr/>
              <p:nvPr/>
            </p:nvGrpSpPr>
            <p:grpSpPr>
              <a:xfrm>
                <a:off x="303228" y="2155953"/>
                <a:ext cx="11419380" cy="4200397"/>
                <a:chOff x="303228" y="2155953"/>
                <a:chExt cx="11419380" cy="4200397"/>
              </a:xfrm>
            </p:grpSpPr>
            <p:pic>
              <p:nvPicPr>
                <p:cNvPr id="13" name="Picture 12" descr="See the source image">
                  <a:extLst>
                    <a:ext uri="{FF2B5EF4-FFF2-40B4-BE49-F238E27FC236}">
                      <a16:creationId xmlns:a16="http://schemas.microsoft.com/office/drawing/2014/main" id="{4E3D850B-ED77-BE6F-F369-479D341DEB3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0644"/>
                <a:stretch/>
              </p:blipFill>
              <p:spPr bwMode="auto">
                <a:xfrm>
                  <a:off x="8949321" y="2709215"/>
                  <a:ext cx="2773287" cy="2624716"/>
                </a:xfrm>
                <a:prstGeom prst="rect">
                  <a:avLst/>
                </a:prstGeom>
                <a:noFill/>
                <a:extLst>
                  <a:ext uri="{909E8E84-426E-40DD-AFC4-6F175D3DCCD1}">
                    <a14:hiddenFill xmlns:a14="http://schemas.microsoft.com/office/drawing/2010/main">
                      <a:solidFill>
                        <a:srgbClr val="FFFFFF"/>
                      </a:solidFill>
                    </a14:hiddenFill>
                  </a:ext>
                </a:extLst>
              </p:spPr>
            </p:pic>
            <p:sp>
              <p:nvSpPr>
                <p:cNvPr id="15" name="Isosceles Triangle 14">
                  <a:extLst>
                    <a:ext uri="{FF2B5EF4-FFF2-40B4-BE49-F238E27FC236}">
                      <a16:creationId xmlns:a16="http://schemas.microsoft.com/office/drawing/2014/main" id="{2462D712-1C73-6F28-C897-8D5169AF2D9A}"/>
                    </a:ext>
                  </a:extLst>
                </p:cNvPr>
                <p:cNvSpPr/>
                <p:nvPr/>
              </p:nvSpPr>
              <p:spPr>
                <a:xfrm rot="5400000">
                  <a:off x="8341608" y="3753423"/>
                  <a:ext cx="389037" cy="470079"/>
                </a:xfrm>
                <a:prstGeom prst="triangl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ko-KR" altLang="en-US"/>
                </a:p>
              </p:txBody>
            </p:sp>
            <p:grpSp>
              <p:nvGrpSpPr>
                <p:cNvPr id="19" name="Group 18">
                  <a:extLst>
                    <a:ext uri="{FF2B5EF4-FFF2-40B4-BE49-F238E27FC236}">
                      <a16:creationId xmlns:a16="http://schemas.microsoft.com/office/drawing/2014/main" id="{804AA07F-B425-2007-996C-0031891C12C6}"/>
                    </a:ext>
                  </a:extLst>
                </p:cNvPr>
                <p:cNvGrpSpPr/>
                <p:nvPr/>
              </p:nvGrpSpPr>
              <p:grpSpPr>
                <a:xfrm>
                  <a:off x="303228" y="2155953"/>
                  <a:ext cx="7903512" cy="4200397"/>
                  <a:chOff x="303228" y="2155953"/>
                  <a:chExt cx="7903512" cy="4200397"/>
                </a:xfrm>
              </p:grpSpPr>
              <p:pic>
                <p:nvPicPr>
                  <p:cNvPr id="7" name="Picture 2" descr="See the source image">
                    <a:extLst>
                      <a:ext uri="{FF2B5EF4-FFF2-40B4-BE49-F238E27FC236}">
                        <a16:creationId xmlns:a16="http://schemas.microsoft.com/office/drawing/2014/main" id="{E56BD3E8-DD4F-8E38-DA40-75CCD5935C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3228" y="2155953"/>
                    <a:ext cx="7903512" cy="4200397"/>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BF481B59-B6E3-5273-30C7-4404AC154E3F}"/>
                      </a:ext>
                    </a:extLst>
                  </p:cNvPr>
                  <p:cNvSpPr txBox="1"/>
                  <p:nvPr/>
                </p:nvSpPr>
                <p:spPr>
                  <a:xfrm>
                    <a:off x="469392" y="3988462"/>
                    <a:ext cx="1129553" cy="707886"/>
                  </a:xfrm>
                  <a:prstGeom prst="rect">
                    <a:avLst/>
                  </a:prstGeom>
                  <a:noFill/>
                </p:spPr>
                <p:txBody>
                  <a:bodyPr wrap="square" rtlCol="0">
                    <a:spAutoFit/>
                  </a:bodyPr>
                  <a:lstStyle/>
                  <a:p>
                    <a:pPr algn="ctr"/>
                    <a:r>
                      <a:rPr lang="en-US" sz="2000" b="1"/>
                      <a:t>Ti </a:t>
                    </a:r>
                  </a:p>
                  <a:p>
                    <a:pPr algn="ctr"/>
                    <a:r>
                      <a:rPr lang="en-US" sz="2000" b="1"/>
                      <a:t>plasmid</a:t>
                    </a:r>
                  </a:p>
                </p:txBody>
              </p:sp>
            </p:grpSp>
          </p:grpSp>
          <p:grpSp>
            <p:nvGrpSpPr>
              <p:cNvPr id="26" name="Group 25">
                <a:extLst>
                  <a:ext uri="{FF2B5EF4-FFF2-40B4-BE49-F238E27FC236}">
                    <a16:creationId xmlns:a16="http://schemas.microsoft.com/office/drawing/2014/main" id="{D3AF8561-9B15-1FD9-2086-522B16B11BFB}"/>
                  </a:ext>
                </a:extLst>
              </p:cNvPr>
              <p:cNvGrpSpPr/>
              <p:nvPr/>
            </p:nvGrpSpPr>
            <p:grpSpPr>
              <a:xfrm>
                <a:off x="6335579" y="2180516"/>
                <a:ext cx="1663242" cy="880518"/>
                <a:chOff x="6335579" y="2180516"/>
                <a:chExt cx="1663242" cy="880518"/>
              </a:xfrm>
            </p:grpSpPr>
            <p:grpSp>
              <p:nvGrpSpPr>
                <p:cNvPr id="25" name="Group 24">
                  <a:extLst>
                    <a:ext uri="{FF2B5EF4-FFF2-40B4-BE49-F238E27FC236}">
                      <a16:creationId xmlns:a16="http://schemas.microsoft.com/office/drawing/2014/main" id="{29B8115F-C926-A053-023C-1A78F3A33671}"/>
                    </a:ext>
                  </a:extLst>
                </p:cNvPr>
                <p:cNvGrpSpPr/>
                <p:nvPr/>
              </p:nvGrpSpPr>
              <p:grpSpPr>
                <a:xfrm>
                  <a:off x="6671679" y="2750703"/>
                  <a:ext cx="1270901" cy="310331"/>
                  <a:chOff x="6671679" y="2750703"/>
                  <a:chExt cx="1270901" cy="310331"/>
                </a:xfrm>
              </p:grpSpPr>
              <p:grpSp>
                <p:nvGrpSpPr>
                  <p:cNvPr id="16" name="Group 15">
                    <a:extLst>
                      <a:ext uri="{FF2B5EF4-FFF2-40B4-BE49-F238E27FC236}">
                        <a16:creationId xmlns:a16="http://schemas.microsoft.com/office/drawing/2014/main" id="{524B5238-C296-FC4F-1A8D-D9146ABE45B0}"/>
                      </a:ext>
                    </a:extLst>
                  </p:cNvPr>
                  <p:cNvGrpSpPr/>
                  <p:nvPr/>
                </p:nvGrpSpPr>
                <p:grpSpPr>
                  <a:xfrm>
                    <a:off x="6671679" y="2766365"/>
                    <a:ext cx="1270901" cy="273403"/>
                    <a:chOff x="6453963" y="2482895"/>
                    <a:chExt cx="1270901" cy="273403"/>
                  </a:xfrm>
                </p:grpSpPr>
                <p:cxnSp>
                  <p:nvCxnSpPr>
                    <p:cNvPr id="6" name="Straight Connector 5">
                      <a:extLst>
                        <a:ext uri="{FF2B5EF4-FFF2-40B4-BE49-F238E27FC236}">
                          <a16:creationId xmlns:a16="http://schemas.microsoft.com/office/drawing/2014/main" id="{7CA4E6FB-16D5-B5AF-245C-C88B0697CA30}"/>
                        </a:ext>
                      </a:extLst>
                    </p:cNvPr>
                    <p:cNvCxnSpPr>
                      <a:cxnSpLocks/>
                    </p:cNvCxnSpPr>
                    <p:nvPr/>
                  </p:nvCxnSpPr>
                  <p:spPr>
                    <a:xfrm>
                      <a:off x="6453963" y="2619597"/>
                      <a:ext cx="1010093"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Oval 9">
                      <a:extLst>
                        <a:ext uri="{FF2B5EF4-FFF2-40B4-BE49-F238E27FC236}">
                          <a16:creationId xmlns:a16="http://schemas.microsoft.com/office/drawing/2014/main" id="{60D9BB67-A85E-95EA-042F-D8E108321035}"/>
                        </a:ext>
                      </a:extLst>
                    </p:cNvPr>
                    <p:cNvSpPr/>
                    <p:nvPr/>
                  </p:nvSpPr>
                  <p:spPr>
                    <a:xfrm>
                      <a:off x="7297595" y="2482895"/>
                      <a:ext cx="427269" cy="273403"/>
                    </a:xfrm>
                    <a:prstGeom prst="ellipse">
                      <a:avLst/>
                    </a:prstGeom>
                    <a:solidFill>
                      <a:srgbClr val="FFFF00"/>
                    </a:solidFill>
                    <a:ln>
                      <a:solidFill>
                        <a:schemeClr val="bg2">
                          <a:lumMod val="5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20" name="Straight Connector 19">
                    <a:extLst>
                      <a:ext uri="{FF2B5EF4-FFF2-40B4-BE49-F238E27FC236}">
                        <a16:creationId xmlns:a16="http://schemas.microsoft.com/office/drawing/2014/main" id="{47E2ABC1-767B-9B18-2066-74B68EAC718D}"/>
                      </a:ext>
                    </a:extLst>
                  </p:cNvPr>
                  <p:cNvCxnSpPr>
                    <a:cxnSpLocks/>
                  </p:cNvCxnSpPr>
                  <p:nvPr/>
                </p:nvCxnSpPr>
                <p:spPr>
                  <a:xfrm>
                    <a:off x="6964329" y="2750703"/>
                    <a:ext cx="0" cy="310331"/>
                  </a:xfrm>
                  <a:prstGeom prst="line">
                    <a:avLst/>
                  </a:prstGeom>
                  <a:ln w="38100">
                    <a:solidFill>
                      <a:schemeClr val="bg2">
                        <a:lumMod val="50000"/>
                      </a:schemeClr>
                    </a:solidFill>
                  </a:ln>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E65FEF58-D37E-DC13-8AA1-A6884D4A226A}"/>
                      </a:ext>
                    </a:extLst>
                  </p:cNvPr>
                  <p:cNvCxnSpPr>
                    <a:cxnSpLocks/>
                  </p:cNvCxnSpPr>
                  <p:nvPr/>
                </p:nvCxnSpPr>
                <p:spPr>
                  <a:xfrm>
                    <a:off x="7286846" y="2750703"/>
                    <a:ext cx="0" cy="310331"/>
                  </a:xfrm>
                  <a:prstGeom prst="line">
                    <a:avLst/>
                  </a:prstGeom>
                  <a:ln w="38100">
                    <a:solidFill>
                      <a:schemeClr val="bg2">
                        <a:lumMod val="50000"/>
                      </a:schemeClr>
                    </a:solidFill>
                  </a:ln>
                </p:spPr>
                <p:style>
                  <a:lnRef idx="1">
                    <a:schemeClr val="dk1"/>
                  </a:lnRef>
                  <a:fillRef idx="0">
                    <a:schemeClr val="dk1"/>
                  </a:fillRef>
                  <a:effectRef idx="0">
                    <a:schemeClr val="dk1"/>
                  </a:effectRef>
                  <a:fontRef idx="minor">
                    <a:schemeClr val="tx1"/>
                  </a:fontRef>
                </p:style>
              </p:cxnSp>
            </p:grpSp>
            <p:sp>
              <p:nvSpPr>
                <p:cNvPr id="24" name="TextBox 23">
                  <a:extLst>
                    <a:ext uri="{FF2B5EF4-FFF2-40B4-BE49-F238E27FC236}">
                      <a16:creationId xmlns:a16="http://schemas.microsoft.com/office/drawing/2014/main" id="{6A3619B9-B1D9-1D45-0FC3-E99DD1968A23}"/>
                    </a:ext>
                  </a:extLst>
                </p:cNvPr>
                <p:cNvSpPr txBox="1"/>
                <p:nvPr/>
              </p:nvSpPr>
              <p:spPr>
                <a:xfrm>
                  <a:off x="6335579" y="2180516"/>
                  <a:ext cx="1663242" cy="584775"/>
                </a:xfrm>
                <a:prstGeom prst="rect">
                  <a:avLst/>
                </a:prstGeom>
                <a:noFill/>
              </p:spPr>
              <p:txBody>
                <a:bodyPr wrap="square" rtlCol="0">
                  <a:spAutoFit/>
                </a:bodyPr>
                <a:lstStyle/>
                <a:p>
                  <a:pPr algn="ctr"/>
                  <a:r>
                    <a:rPr lang="en-US" sz="1600"/>
                    <a:t>Auxin</a:t>
                  </a:r>
                </a:p>
                <a:p>
                  <a:pPr algn="ctr"/>
                  <a:r>
                    <a:rPr lang="en-US" sz="1600"/>
                    <a:t>&amp; cytokinin genes</a:t>
                  </a:r>
                </a:p>
              </p:txBody>
            </p:sp>
          </p:grpSp>
        </p:grpSp>
        <p:sp>
          <p:nvSpPr>
            <p:cNvPr id="9" name="TextBox 8">
              <a:extLst>
                <a:ext uri="{FF2B5EF4-FFF2-40B4-BE49-F238E27FC236}">
                  <a16:creationId xmlns:a16="http://schemas.microsoft.com/office/drawing/2014/main" id="{7C94EF4B-BC31-E093-6F41-94C8A4A621A1}"/>
                </a:ext>
              </a:extLst>
            </p:cNvPr>
            <p:cNvSpPr txBox="1"/>
            <p:nvPr/>
          </p:nvSpPr>
          <p:spPr>
            <a:xfrm>
              <a:off x="8768610" y="4900972"/>
              <a:ext cx="3317773" cy="1323439"/>
            </a:xfrm>
            <a:prstGeom prst="rect">
              <a:avLst/>
            </a:prstGeom>
            <a:noFill/>
          </p:spPr>
          <p:txBody>
            <a:bodyPr wrap="square" rtlCol="0">
              <a:spAutoFit/>
            </a:bodyPr>
            <a:lstStyle/>
            <a:p>
              <a:pPr algn="ctr"/>
              <a:r>
                <a:rPr lang="en-US" sz="2000"/>
                <a:t>Overexpression of phytohormonal genes stimulates cell division</a:t>
              </a:r>
              <a:endParaRPr lang="en-US" sz="2000" b="1"/>
            </a:p>
            <a:p>
              <a:pPr algn="ctr"/>
              <a:r>
                <a:rPr lang="en-US" sz="2000"/>
                <a:t>(Crown gall disease).</a:t>
              </a:r>
            </a:p>
          </p:txBody>
        </p:sp>
      </p:grpSp>
      <p:sp>
        <p:nvSpPr>
          <p:cNvPr id="11" name="TextBox 10">
            <a:extLst>
              <a:ext uri="{FF2B5EF4-FFF2-40B4-BE49-F238E27FC236}">
                <a16:creationId xmlns:a16="http://schemas.microsoft.com/office/drawing/2014/main" id="{2FE7E8DB-5996-BB42-215C-4A90401E0D2F}"/>
              </a:ext>
            </a:extLst>
          </p:cNvPr>
          <p:cNvSpPr txBox="1"/>
          <p:nvPr/>
        </p:nvSpPr>
        <p:spPr>
          <a:xfrm>
            <a:off x="3834029" y="6224411"/>
            <a:ext cx="4523942" cy="369332"/>
          </a:xfrm>
          <a:prstGeom prst="rect">
            <a:avLst/>
          </a:prstGeom>
          <a:noFill/>
        </p:spPr>
        <p:txBody>
          <a:bodyPr wrap="square" rtlCol="0">
            <a:spAutoFit/>
          </a:bodyPr>
          <a:lstStyle/>
          <a:p>
            <a:pPr algn="ctr"/>
            <a:r>
              <a:rPr lang="en-US"/>
              <a:t>Modified from frontiersin.org</a:t>
            </a:r>
          </a:p>
        </p:txBody>
      </p:sp>
    </p:spTree>
    <p:extLst>
      <p:ext uri="{BB962C8B-B14F-4D97-AF65-F5344CB8AC3E}">
        <p14:creationId xmlns:p14="http://schemas.microsoft.com/office/powerpoint/2010/main" val="1517070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BFFFEBC-0798-AD36-D2E5-6FD3DFBCB7BB}"/>
              </a:ext>
            </a:extLst>
          </p:cNvPr>
          <p:cNvSpPr>
            <a:spLocks noGrp="1"/>
          </p:cNvSpPr>
          <p:nvPr>
            <p:ph type="title"/>
          </p:nvPr>
        </p:nvSpPr>
        <p:spPr>
          <a:xfrm>
            <a:off x="1115568" y="548640"/>
            <a:ext cx="10168128" cy="1179576"/>
          </a:xfrm>
        </p:spPr>
        <p:txBody>
          <a:bodyPr>
            <a:normAutofit/>
          </a:bodyPr>
          <a:lstStyle/>
          <a:p>
            <a:r>
              <a:rPr lang="en-US" sz="4000"/>
              <a:t>Problem Statement </a:t>
            </a:r>
          </a:p>
        </p:txBody>
      </p:sp>
      <p:sp>
        <p:nvSpPr>
          <p:cNvPr id="14" name="Rectangle 13">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A577DF1F-2D9F-2E93-C2ED-5A7016C48807}"/>
              </a:ext>
            </a:extLst>
          </p:cNvPr>
          <p:cNvSpPr>
            <a:spLocks noGrp="1"/>
          </p:cNvSpPr>
          <p:nvPr>
            <p:ph idx="1"/>
          </p:nvPr>
        </p:nvSpPr>
        <p:spPr>
          <a:xfrm>
            <a:off x="622300" y="2481943"/>
            <a:ext cx="11074400" cy="3695020"/>
          </a:xfrm>
        </p:spPr>
        <p:txBody>
          <a:bodyPr>
            <a:normAutofit/>
          </a:bodyPr>
          <a:lstStyle/>
          <a:p>
            <a:pPr>
              <a:buFont typeface="Wingdings" panose="05000000000000000000" pitchFamily="2" charset="2"/>
              <a:buChar char="Ø"/>
            </a:pPr>
            <a:r>
              <a:rPr lang="en-US" sz="2000" kern="100">
                <a:effectLst/>
                <a:ea typeface="Aptos" panose="020B0004020202020204" pitchFamily="34" charset="0"/>
                <a:cs typeface="Times New Roman" panose="02020603050405020304" pitchFamily="18" charset="0"/>
              </a:rPr>
              <a:t>Tea is recalcitrant to </a:t>
            </a:r>
            <a:r>
              <a:rPr lang="en-US" sz="2000" i="1" kern="100">
                <a:effectLst/>
                <a:ea typeface="Aptos" panose="020B0004020202020204" pitchFamily="34" charset="0"/>
                <a:cs typeface="Times New Roman" panose="02020603050405020304" pitchFamily="18" charset="0"/>
              </a:rPr>
              <a:t>Agrobacterium</a:t>
            </a:r>
            <a:r>
              <a:rPr lang="en-US" sz="2000" kern="100">
                <a:effectLst/>
                <a:ea typeface="Aptos" panose="020B0004020202020204" pitchFamily="34" charset="0"/>
                <a:cs typeface="Times New Roman" panose="02020603050405020304" pitchFamily="18" charset="0"/>
              </a:rPr>
              <a:t>-mediated transformation due to;</a:t>
            </a:r>
          </a:p>
          <a:p>
            <a:pPr marL="548640"/>
            <a:r>
              <a:rPr lang="en-US" sz="2000" kern="100">
                <a:ea typeface="Aptos" panose="020B0004020202020204" pitchFamily="34" charset="0"/>
                <a:cs typeface="Times New Roman" panose="02020603050405020304" pitchFamily="18" charset="0"/>
              </a:rPr>
              <a:t>I</a:t>
            </a:r>
            <a:r>
              <a:rPr lang="en-US" sz="2000" kern="100">
                <a:effectLst/>
                <a:ea typeface="Aptos" panose="020B0004020202020204" pitchFamily="34" charset="0"/>
                <a:cs typeface="Times New Roman" panose="02020603050405020304" pitchFamily="18" charset="0"/>
              </a:rPr>
              <a:t>nhibitory metabolites like catechins (Flavonoids) and unknown metabolites, which disrupt bacterial attachment and morphology. </a:t>
            </a:r>
          </a:p>
          <a:p>
            <a:pPr marL="548640"/>
            <a:endParaRPr lang="en-US" sz="2000" kern="100">
              <a:effectLst/>
              <a:ea typeface="Aptos" panose="020B0004020202020204" pitchFamily="34" charset="0"/>
              <a:cs typeface="Times New Roman" panose="02020603050405020304" pitchFamily="18" charset="0"/>
            </a:endParaRPr>
          </a:p>
          <a:p>
            <a:pPr marL="548640"/>
            <a:r>
              <a:rPr lang="en-US" sz="2000" kern="100">
                <a:effectLst/>
                <a:ea typeface="Aptos" panose="020B0004020202020204" pitchFamily="34" charset="0"/>
                <a:cs typeface="Times New Roman" panose="02020603050405020304" pitchFamily="18" charset="0"/>
              </a:rPr>
              <a:t>Additionally, tea competes for ions like iron and potassium, impairing </a:t>
            </a:r>
            <a:r>
              <a:rPr lang="en-US" sz="2000" i="1" kern="100">
                <a:effectLst/>
                <a:ea typeface="Aptos" panose="020B0004020202020204" pitchFamily="34" charset="0"/>
                <a:cs typeface="Times New Roman" panose="02020603050405020304" pitchFamily="18" charset="0"/>
              </a:rPr>
              <a:t>Agrobacterium</a:t>
            </a:r>
            <a:r>
              <a:rPr lang="en-US" sz="2000" kern="100">
                <a:effectLst/>
                <a:ea typeface="Aptos" panose="020B0004020202020204" pitchFamily="34" charset="0"/>
                <a:cs typeface="Times New Roman" panose="02020603050405020304" pitchFamily="18" charset="0"/>
              </a:rPr>
              <a:t> quorum sensing and infection efficiency. These factors, along with strong plant defense responses, reduce transformation success.</a:t>
            </a:r>
          </a:p>
          <a:p>
            <a:pPr marL="342900" indent="-342900">
              <a:buAutoNum type="arabicPeriod"/>
            </a:pPr>
            <a:endParaRPr lang="en-US" sz="2000" kern="100">
              <a:effectLst/>
              <a:ea typeface="Aptos" panose="020B0004020202020204" pitchFamily="34" charset="0"/>
              <a:cs typeface="Times New Roman" panose="02020603050405020304" pitchFamily="18" charset="0"/>
            </a:endParaRPr>
          </a:p>
          <a:p>
            <a:pPr>
              <a:buFont typeface="Wingdings" panose="05000000000000000000" pitchFamily="2" charset="2"/>
              <a:buChar char="Ø"/>
            </a:pPr>
            <a:r>
              <a:rPr lang="en-US" sz="2000" b="0" i="0">
                <a:effectLst/>
              </a:rPr>
              <a:t>Studies on tea plant genetics and breeding are hindered due to its recalcitrance to </a:t>
            </a:r>
            <a:r>
              <a:rPr lang="en-US" sz="2000" b="0" i="1">
                <a:effectLst/>
              </a:rPr>
              <a:t>Agrobacterium</a:t>
            </a:r>
            <a:r>
              <a:rPr lang="en-US" sz="2000" b="0" i="0">
                <a:effectLst/>
              </a:rPr>
              <a:t>-mediated genetic transformation.</a:t>
            </a:r>
            <a:endParaRPr lang="en-US" sz="2000"/>
          </a:p>
        </p:txBody>
      </p:sp>
      <p:sp>
        <p:nvSpPr>
          <p:cNvPr id="4" name="TextBox 3">
            <a:extLst>
              <a:ext uri="{FF2B5EF4-FFF2-40B4-BE49-F238E27FC236}">
                <a16:creationId xmlns:a16="http://schemas.microsoft.com/office/drawing/2014/main" id="{3FA33257-67B1-7C70-930C-8400397B9A1F}"/>
              </a:ext>
            </a:extLst>
          </p:cNvPr>
          <p:cNvSpPr txBox="1"/>
          <p:nvPr/>
        </p:nvSpPr>
        <p:spPr>
          <a:xfrm>
            <a:off x="6671087" y="6110978"/>
            <a:ext cx="3793713" cy="395173"/>
          </a:xfrm>
          <a:prstGeom prst="rect">
            <a:avLst/>
          </a:prstGeom>
          <a:noFill/>
        </p:spPr>
        <p:txBody>
          <a:bodyPr wrap="square">
            <a:spAutoFit/>
          </a:bodyPr>
          <a:lstStyle/>
          <a:p>
            <a:pPr marL="0" marR="0">
              <a:lnSpc>
                <a:spcPct val="115000"/>
              </a:lnSpc>
              <a:spcAft>
                <a:spcPts val="800"/>
              </a:spcAft>
            </a:pPr>
            <a:r>
              <a:rPr lang="en-US" sz="1800" kern="100" err="1">
                <a:effectLst/>
                <a:latin typeface="Aptos" panose="020B0004020202020204" pitchFamily="34" charset="0"/>
                <a:ea typeface="Aptos" panose="020B0004020202020204" pitchFamily="34" charset="0"/>
                <a:cs typeface="Times New Roman" panose="02020603050405020304" pitchFamily="18" charset="0"/>
              </a:rPr>
              <a:t>Fizikova</a:t>
            </a:r>
            <a:r>
              <a:rPr lang="en-US" sz="1800" kern="100">
                <a:effectLst/>
                <a:latin typeface="Aptos" panose="020B0004020202020204" pitchFamily="34" charset="0"/>
                <a:ea typeface="Aptos" panose="020B0004020202020204" pitchFamily="34" charset="0"/>
                <a:cs typeface="Times New Roman" panose="02020603050405020304" pitchFamily="18" charset="0"/>
              </a:rPr>
              <a:t>, et al., 2024</a:t>
            </a:r>
          </a:p>
        </p:txBody>
      </p:sp>
      <p:sp>
        <p:nvSpPr>
          <p:cNvPr id="7" name="Slide Number Placeholder 6">
            <a:extLst>
              <a:ext uri="{FF2B5EF4-FFF2-40B4-BE49-F238E27FC236}">
                <a16:creationId xmlns:a16="http://schemas.microsoft.com/office/drawing/2014/main" id="{CCF2F2C0-B923-70A0-C1C0-20D96C722D29}"/>
              </a:ext>
            </a:extLst>
          </p:cNvPr>
          <p:cNvSpPr>
            <a:spLocks noGrp="1"/>
          </p:cNvSpPr>
          <p:nvPr>
            <p:ph type="sldNum" sz="quarter" idx="12"/>
          </p:nvPr>
        </p:nvSpPr>
        <p:spPr/>
        <p:txBody>
          <a:bodyPr/>
          <a:lstStyle/>
          <a:p>
            <a:fld id="{651D1EE7-FBFF-41E1-B3C5-6284B73BF349}" type="slidenum">
              <a:rPr lang="en-US" smtClean="0"/>
              <a:t>6</a:t>
            </a:fld>
            <a:endParaRPr lang="en-US"/>
          </a:p>
        </p:txBody>
      </p:sp>
    </p:spTree>
    <p:extLst>
      <p:ext uri="{BB962C8B-B14F-4D97-AF65-F5344CB8AC3E}">
        <p14:creationId xmlns:p14="http://schemas.microsoft.com/office/powerpoint/2010/main" val="17715894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E16A9-72F0-E04B-7100-7B05E3B21C6F}"/>
              </a:ext>
            </a:extLst>
          </p:cNvPr>
          <p:cNvSpPr>
            <a:spLocks noGrp="1"/>
          </p:cNvSpPr>
          <p:nvPr>
            <p:ph type="title"/>
          </p:nvPr>
        </p:nvSpPr>
        <p:spPr>
          <a:xfrm>
            <a:off x="373821" y="0"/>
            <a:ext cx="11131298" cy="877824"/>
          </a:xfrm>
        </p:spPr>
        <p:txBody>
          <a:bodyPr>
            <a:normAutofit/>
          </a:bodyPr>
          <a:lstStyle/>
          <a:p>
            <a:pPr algn="ctr"/>
            <a:r>
              <a:rPr lang="en-US" sz="5400"/>
              <a:t>Biological question</a:t>
            </a:r>
          </a:p>
        </p:txBody>
      </p:sp>
      <p:sp>
        <p:nvSpPr>
          <p:cNvPr id="3" name="Content Placeholder 2">
            <a:extLst>
              <a:ext uri="{FF2B5EF4-FFF2-40B4-BE49-F238E27FC236}">
                <a16:creationId xmlns:a16="http://schemas.microsoft.com/office/drawing/2014/main" id="{965C7F4C-013F-60E7-C0F3-730E8ABBD1E4}"/>
              </a:ext>
            </a:extLst>
          </p:cNvPr>
          <p:cNvSpPr>
            <a:spLocks noGrp="1"/>
          </p:cNvSpPr>
          <p:nvPr>
            <p:ph idx="1"/>
          </p:nvPr>
        </p:nvSpPr>
        <p:spPr>
          <a:xfrm>
            <a:off x="8005204" y="1108332"/>
            <a:ext cx="3285096" cy="4441568"/>
          </a:xfrm>
        </p:spPr>
        <p:txBody>
          <a:bodyPr anchor="ctr">
            <a:noAutofit/>
          </a:bodyPr>
          <a:lstStyle/>
          <a:p>
            <a:pPr>
              <a:buFont typeface="Wingdings" panose="05000000000000000000" pitchFamily="2" charset="2"/>
              <a:buChar char="Ø"/>
            </a:pPr>
            <a:r>
              <a:rPr lang="en-US" sz="1800"/>
              <a:t>This study aimed to uncover the molecular and physiological factors contributing to the recalcitrance of </a:t>
            </a:r>
            <a:r>
              <a:rPr lang="en-US" sz="1800" i="1"/>
              <a:t>Camellia sinensis</a:t>
            </a:r>
            <a:r>
              <a:rPr lang="en-US" sz="1800"/>
              <a:t> (tea) to </a:t>
            </a:r>
            <a:r>
              <a:rPr lang="en-US" sz="1800" i="1"/>
              <a:t>Agrobacterium</a:t>
            </a:r>
            <a:r>
              <a:rPr lang="en-US" sz="1800"/>
              <a:t>-mediated transformation (AMT). </a:t>
            </a:r>
          </a:p>
          <a:p>
            <a:endParaRPr lang="en-US" sz="1800"/>
          </a:p>
          <a:p>
            <a:pPr>
              <a:buFont typeface="Wingdings" panose="05000000000000000000" pitchFamily="2" charset="2"/>
              <a:buChar char="Ø"/>
            </a:pPr>
            <a:r>
              <a:rPr lang="en-US" sz="1800"/>
              <a:t> The approach used was to compare </a:t>
            </a:r>
            <a:r>
              <a:rPr lang="en-US" sz="1800" i="1"/>
              <a:t>Agrobacterium</a:t>
            </a:r>
            <a:r>
              <a:rPr lang="en-US" sz="1800"/>
              <a:t> interactions with tea and the highly transformable model plant </a:t>
            </a:r>
            <a:r>
              <a:rPr lang="en-US" sz="1800" i="1"/>
              <a:t>Nicotiana </a:t>
            </a:r>
            <a:r>
              <a:rPr lang="en-US" sz="1800" i="1" err="1"/>
              <a:t>benthamiana</a:t>
            </a:r>
            <a:r>
              <a:rPr lang="en-US" sz="1800" i="1"/>
              <a:t>.</a:t>
            </a:r>
            <a:endParaRPr lang="en-US" sz="1800"/>
          </a:p>
        </p:txBody>
      </p:sp>
      <p:pic>
        <p:nvPicPr>
          <p:cNvPr id="1028" name="Picture 4" descr="Release of a Draft Genome Sequence for Nicotiana benthamiana - Boyce  Thompson Institute">
            <a:extLst>
              <a:ext uri="{FF2B5EF4-FFF2-40B4-BE49-F238E27FC236}">
                <a16:creationId xmlns:a16="http://schemas.microsoft.com/office/drawing/2014/main" id="{84458797-6C63-3CAE-ACF5-80C9B80311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4" b="7781"/>
          <a:stretch/>
        </p:blipFill>
        <p:spPr bwMode="auto">
          <a:xfrm>
            <a:off x="424621" y="1251204"/>
            <a:ext cx="3419856" cy="452056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Tea Plant (Camellia sinensis) – Trädgårdsdags">
            <a:extLst>
              <a:ext uri="{FF2B5EF4-FFF2-40B4-BE49-F238E27FC236}">
                <a16:creationId xmlns:a16="http://schemas.microsoft.com/office/drawing/2014/main" id="{323BA137-B6EE-B398-EF54-A48FB4B8600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0739" t="20065" r="22272" b="5798"/>
          <a:stretch/>
        </p:blipFill>
        <p:spPr bwMode="auto">
          <a:xfrm>
            <a:off x="4269098" y="1251204"/>
            <a:ext cx="2865179" cy="452056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24C372F0-4956-DBB4-2A51-F72B1247EE03}"/>
              </a:ext>
            </a:extLst>
          </p:cNvPr>
          <p:cNvSpPr txBox="1"/>
          <p:nvPr/>
        </p:nvSpPr>
        <p:spPr>
          <a:xfrm>
            <a:off x="4381315" y="5760884"/>
            <a:ext cx="2640743" cy="369332"/>
          </a:xfrm>
          <a:prstGeom prst="rect">
            <a:avLst/>
          </a:prstGeom>
          <a:noFill/>
        </p:spPr>
        <p:txBody>
          <a:bodyPr wrap="square">
            <a:spAutoFit/>
          </a:bodyPr>
          <a:lstStyle/>
          <a:p>
            <a:r>
              <a:rPr lang="en-US" sz="1800" i="1"/>
              <a:t>Camellia sinensis</a:t>
            </a:r>
            <a:r>
              <a:rPr lang="en-US" sz="1800"/>
              <a:t> (tea)</a:t>
            </a:r>
            <a:endParaRPr lang="en-US"/>
          </a:p>
        </p:txBody>
      </p:sp>
      <p:sp>
        <p:nvSpPr>
          <p:cNvPr id="7" name="TextBox 6">
            <a:extLst>
              <a:ext uri="{FF2B5EF4-FFF2-40B4-BE49-F238E27FC236}">
                <a16:creationId xmlns:a16="http://schemas.microsoft.com/office/drawing/2014/main" id="{B0295E3F-9292-4A08-CE41-EC9A6BF79AA3}"/>
              </a:ext>
            </a:extLst>
          </p:cNvPr>
          <p:cNvSpPr txBox="1"/>
          <p:nvPr/>
        </p:nvSpPr>
        <p:spPr>
          <a:xfrm>
            <a:off x="558209" y="5771764"/>
            <a:ext cx="2532508" cy="369332"/>
          </a:xfrm>
          <a:prstGeom prst="rect">
            <a:avLst/>
          </a:prstGeom>
          <a:noFill/>
        </p:spPr>
        <p:txBody>
          <a:bodyPr wrap="square">
            <a:spAutoFit/>
          </a:bodyPr>
          <a:lstStyle/>
          <a:p>
            <a:r>
              <a:rPr lang="en-US" sz="1800" i="1"/>
              <a:t>Nicotiana </a:t>
            </a:r>
            <a:r>
              <a:rPr lang="en-US" sz="1800" i="1" err="1"/>
              <a:t>benthamiana</a:t>
            </a:r>
            <a:endParaRPr lang="en-US"/>
          </a:p>
        </p:txBody>
      </p:sp>
      <p:sp>
        <p:nvSpPr>
          <p:cNvPr id="9" name="TextBox 8">
            <a:extLst>
              <a:ext uri="{FF2B5EF4-FFF2-40B4-BE49-F238E27FC236}">
                <a16:creationId xmlns:a16="http://schemas.microsoft.com/office/drawing/2014/main" id="{BFBFC1C4-EE8E-FB7D-B9EC-AE61558D9729}"/>
              </a:ext>
            </a:extLst>
          </p:cNvPr>
          <p:cNvSpPr txBox="1"/>
          <p:nvPr/>
        </p:nvSpPr>
        <p:spPr>
          <a:xfrm>
            <a:off x="1195698" y="6291109"/>
            <a:ext cx="6096000" cy="369332"/>
          </a:xfrm>
          <a:prstGeom prst="rect">
            <a:avLst/>
          </a:prstGeom>
          <a:noFill/>
        </p:spPr>
        <p:txBody>
          <a:bodyPr wrap="square">
            <a:spAutoFit/>
          </a:bodyPr>
          <a:lstStyle/>
          <a:p>
            <a:r>
              <a:rPr lang="en-US"/>
              <a:t>Boyce Thompson institute for plant research</a:t>
            </a:r>
          </a:p>
        </p:txBody>
      </p:sp>
      <p:sp>
        <p:nvSpPr>
          <p:cNvPr id="6" name="Slide Number Placeholder 5">
            <a:extLst>
              <a:ext uri="{FF2B5EF4-FFF2-40B4-BE49-F238E27FC236}">
                <a16:creationId xmlns:a16="http://schemas.microsoft.com/office/drawing/2014/main" id="{33E51353-DFF1-DD9D-75BA-F8D0625175DE}"/>
              </a:ext>
            </a:extLst>
          </p:cNvPr>
          <p:cNvSpPr>
            <a:spLocks noGrp="1"/>
          </p:cNvSpPr>
          <p:nvPr>
            <p:ph type="sldNum" sz="quarter" idx="12"/>
          </p:nvPr>
        </p:nvSpPr>
        <p:spPr/>
        <p:txBody>
          <a:bodyPr/>
          <a:lstStyle/>
          <a:p>
            <a:fld id="{651D1EE7-FBFF-41E1-B3C5-6284B73BF349}" type="slidenum">
              <a:rPr lang="en-US" smtClean="0"/>
              <a:t>7</a:t>
            </a:fld>
            <a:endParaRPr lang="en-US"/>
          </a:p>
        </p:txBody>
      </p:sp>
    </p:spTree>
    <p:extLst>
      <p:ext uri="{BB962C8B-B14F-4D97-AF65-F5344CB8AC3E}">
        <p14:creationId xmlns:p14="http://schemas.microsoft.com/office/powerpoint/2010/main" val="4017267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D8F956-97AC-F060-A412-AA8ED7B1DD78}"/>
              </a:ext>
            </a:extLst>
          </p:cNvPr>
          <p:cNvSpPr>
            <a:spLocks noGrp="1"/>
          </p:cNvSpPr>
          <p:nvPr>
            <p:ph type="title"/>
          </p:nvPr>
        </p:nvSpPr>
        <p:spPr>
          <a:xfrm>
            <a:off x="630936" y="639520"/>
            <a:ext cx="3429000" cy="1719072"/>
          </a:xfrm>
        </p:spPr>
        <p:txBody>
          <a:bodyPr anchor="b">
            <a:normAutofit/>
          </a:bodyPr>
          <a:lstStyle/>
          <a:p>
            <a:r>
              <a:rPr lang="en-US" sz="5400"/>
              <a:t>Workflow</a:t>
            </a:r>
          </a:p>
        </p:txBody>
      </p:sp>
      <p:sp>
        <p:nvSpPr>
          <p:cNvPr id="12"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AF1A917-BE48-B78C-AEFB-2945D69286A3}"/>
              </a:ext>
            </a:extLst>
          </p:cNvPr>
          <p:cNvSpPr>
            <a:spLocks noGrp="1"/>
          </p:cNvSpPr>
          <p:nvPr>
            <p:ph idx="1"/>
          </p:nvPr>
        </p:nvSpPr>
        <p:spPr>
          <a:xfrm>
            <a:off x="669036" y="6240780"/>
            <a:ext cx="3420364" cy="617220"/>
          </a:xfrm>
        </p:spPr>
        <p:txBody>
          <a:bodyPr anchor="t">
            <a:normAutofit/>
          </a:bodyPr>
          <a:lstStyle/>
          <a:p>
            <a:pPr marL="0" indent="0">
              <a:buNone/>
            </a:pPr>
            <a:r>
              <a:rPr lang="en-US" sz="2200"/>
              <a:t>Created in </a:t>
            </a:r>
            <a:r>
              <a:rPr lang="en-US" sz="2200" err="1"/>
              <a:t>BioRender</a:t>
            </a:r>
            <a:endParaRPr lang="en-US" sz="2200"/>
          </a:p>
        </p:txBody>
      </p:sp>
      <p:sp>
        <p:nvSpPr>
          <p:cNvPr id="4" name="Slide Number Placeholder 3">
            <a:extLst>
              <a:ext uri="{FF2B5EF4-FFF2-40B4-BE49-F238E27FC236}">
                <a16:creationId xmlns:a16="http://schemas.microsoft.com/office/drawing/2014/main" id="{4EA5D1D2-BF78-B8D3-EFBF-DF914AC22F7F}"/>
              </a:ext>
            </a:extLst>
          </p:cNvPr>
          <p:cNvSpPr>
            <a:spLocks noGrp="1"/>
          </p:cNvSpPr>
          <p:nvPr>
            <p:ph type="sldNum" sz="quarter" idx="12"/>
          </p:nvPr>
        </p:nvSpPr>
        <p:spPr>
          <a:xfrm>
            <a:off x="8610600" y="6356350"/>
            <a:ext cx="2743200" cy="365125"/>
          </a:xfrm>
        </p:spPr>
        <p:txBody>
          <a:bodyPr>
            <a:normAutofit/>
          </a:bodyPr>
          <a:lstStyle/>
          <a:p>
            <a:pPr>
              <a:spcAft>
                <a:spcPts val="600"/>
              </a:spcAft>
            </a:pPr>
            <a:fld id="{651D1EE7-FBFF-41E1-B3C5-6284B73BF349}" type="slidenum">
              <a:rPr lang="en-US" smtClean="0"/>
              <a:pPr>
                <a:spcAft>
                  <a:spcPts val="600"/>
                </a:spcAft>
              </a:pPr>
              <a:t>8</a:t>
            </a:fld>
            <a:endParaRPr lang="en-US"/>
          </a:p>
        </p:txBody>
      </p:sp>
      <p:pic>
        <p:nvPicPr>
          <p:cNvPr id="6" name="Picture 5" descr="A diagram of a diagram&#10;&#10;AI-generated content may be incorrect.">
            <a:extLst>
              <a:ext uri="{FF2B5EF4-FFF2-40B4-BE49-F238E27FC236}">
                <a16:creationId xmlns:a16="http://schemas.microsoft.com/office/drawing/2014/main" id="{CD5677AC-D230-737F-C3F7-FD7F24A2B7EB}"/>
              </a:ext>
            </a:extLst>
          </p:cNvPr>
          <p:cNvPicPr>
            <a:picLocks noChangeAspect="1"/>
          </p:cNvPicPr>
          <p:nvPr/>
        </p:nvPicPr>
        <p:blipFill>
          <a:blip r:embed="rId3"/>
          <a:stretch>
            <a:fillRect/>
          </a:stretch>
        </p:blipFill>
        <p:spPr>
          <a:xfrm>
            <a:off x="4929188" y="23813"/>
            <a:ext cx="7077075" cy="6524625"/>
          </a:xfrm>
          <a:prstGeom prst="rect">
            <a:avLst/>
          </a:prstGeom>
        </p:spPr>
      </p:pic>
    </p:spTree>
    <p:extLst>
      <p:ext uri="{BB962C8B-B14F-4D97-AF65-F5344CB8AC3E}">
        <p14:creationId xmlns:p14="http://schemas.microsoft.com/office/powerpoint/2010/main" val="29572007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A29863-5135-6BEA-2997-93DEC59DCC66}"/>
              </a:ext>
            </a:extLst>
          </p:cNvPr>
          <p:cNvSpPr>
            <a:spLocks noGrp="1"/>
          </p:cNvSpPr>
          <p:nvPr>
            <p:ph type="title"/>
          </p:nvPr>
        </p:nvSpPr>
        <p:spPr>
          <a:xfrm>
            <a:off x="841248" y="256032"/>
            <a:ext cx="10506456" cy="1014984"/>
          </a:xfrm>
        </p:spPr>
        <p:txBody>
          <a:bodyPr anchor="b">
            <a:normAutofit/>
          </a:bodyPr>
          <a:lstStyle/>
          <a:p>
            <a:r>
              <a:rPr lang="en-US"/>
              <a:t>Data Management and Sharing Plan</a:t>
            </a:r>
            <a:endParaRPr lang="en-US" dirty="0"/>
          </a:p>
        </p:txBody>
      </p:sp>
      <p:sp>
        <p:nvSpPr>
          <p:cNvPr id="20" name="Rectangle 1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Slide Number Placeholder 3">
            <a:extLst>
              <a:ext uri="{FF2B5EF4-FFF2-40B4-BE49-F238E27FC236}">
                <a16:creationId xmlns:a16="http://schemas.microsoft.com/office/drawing/2014/main" id="{982BABBF-06C9-3F96-5CF0-AA53B9BB7C03}"/>
              </a:ext>
            </a:extLst>
          </p:cNvPr>
          <p:cNvSpPr>
            <a:spLocks noGrp="1"/>
          </p:cNvSpPr>
          <p:nvPr>
            <p:ph type="sldNum" sz="quarter" idx="12"/>
          </p:nvPr>
        </p:nvSpPr>
        <p:spPr>
          <a:xfrm>
            <a:off x="8873254" y="6356350"/>
            <a:ext cx="2477498" cy="365125"/>
          </a:xfrm>
        </p:spPr>
        <p:txBody>
          <a:bodyPr>
            <a:normAutofit/>
          </a:bodyPr>
          <a:lstStyle/>
          <a:p>
            <a:pPr>
              <a:spcAft>
                <a:spcPts val="600"/>
              </a:spcAft>
            </a:pPr>
            <a:fld id="{651D1EE7-FBFF-41E1-B3C5-6284B73BF349}" type="slidenum">
              <a:rPr lang="en-US">
                <a:solidFill>
                  <a:schemeClr val="tx1">
                    <a:lumMod val="50000"/>
                    <a:lumOff val="50000"/>
                  </a:schemeClr>
                </a:solidFill>
              </a:rPr>
              <a:pPr>
                <a:spcAft>
                  <a:spcPts val="600"/>
                </a:spcAft>
              </a:pPr>
              <a:t>9</a:t>
            </a:fld>
            <a:endParaRPr lang="en-US">
              <a:solidFill>
                <a:schemeClr val="tx1">
                  <a:lumMod val="50000"/>
                  <a:lumOff val="50000"/>
                </a:schemeClr>
              </a:solidFill>
            </a:endParaRPr>
          </a:p>
        </p:txBody>
      </p:sp>
      <p:graphicFrame>
        <p:nvGraphicFramePr>
          <p:cNvPr id="6" name="Content Placeholder 2">
            <a:extLst>
              <a:ext uri="{FF2B5EF4-FFF2-40B4-BE49-F238E27FC236}">
                <a16:creationId xmlns:a16="http://schemas.microsoft.com/office/drawing/2014/main" id="{FEC8B57D-A62A-D4E6-4FA5-FEC8D527472E}"/>
              </a:ext>
            </a:extLst>
          </p:cNvPr>
          <p:cNvGraphicFramePr>
            <a:graphicFrameLocks noGrp="1"/>
          </p:cNvGraphicFramePr>
          <p:nvPr>
            <p:ph idx="1"/>
            <p:extLst>
              <p:ext uri="{D42A27DB-BD31-4B8C-83A1-F6EECF244321}">
                <p14:modId xmlns:p14="http://schemas.microsoft.com/office/powerpoint/2010/main" val="2248264667"/>
              </p:ext>
            </p:extLst>
          </p:nvPr>
        </p:nvGraphicFramePr>
        <p:xfrm>
          <a:off x="171450" y="1926266"/>
          <a:ext cx="11849100" cy="435752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728710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66</TotalTime>
  <Words>1559</Words>
  <Application>Microsoft Office PowerPoint</Application>
  <PresentationFormat>Widescreen</PresentationFormat>
  <Paragraphs>198</Paragraphs>
  <Slides>30</Slides>
  <Notes>8</Notes>
  <HiddenSlides>0</HiddenSlides>
  <MMClips>0</MMClips>
  <ScaleCrop>false</ScaleCrop>
  <HeadingPairs>
    <vt:vector size="4" baseType="variant">
      <vt:variant>
        <vt:lpstr>Theme</vt:lpstr>
      </vt:variant>
      <vt:variant>
        <vt:i4>1</vt:i4>
      </vt:variant>
      <vt:variant>
        <vt:lpstr>Slide Titles</vt:lpstr>
      </vt:variant>
      <vt:variant>
        <vt:i4>30</vt:i4>
      </vt:variant>
    </vt:vector>
  </HeadingPairs>
  <TitlesOfParts>
    <vt:vector size="31" baseType="lpstr">
      <vt:lpstr>Office Theme</vt:lpstr>
      <vt:lpstr>PowerPoint Presentation</vt:lpstr>
      <vt:lpstr>Presentation Outline</vt:lpstr>
      <vt:lpstr>Background</vt:lpstr>
      <vt:lpstr>Introduction to Agrobacterium tumefaciens</vt:lpstr>
      <vt:lpstr>Agrobacterium transfer DNA from its Ti-plasmid into the plant genome</vt:lpstr>
      <vt:lpstr>Problem Statement </vt:lpstr>
      <vt:lpstr>Biological question</vt:lpstr>
      <vt:lpstr>Workflow</vt:lpstr>
      <vt:lpstr>Data Management and Sharing Plan</vt:lpstr>
      <vt:lpstr>Workflow (RNA-Seq Analysis Pipeline) </vt:lpstr>
      <vt:lpstr>Transcriptomic Analysis of Agrobacterium during Genetic Transformation </vt:lpstr>
      <vt:lpstr>Differentially expressed genes (DEGs)</vt:lpstr>
      <vt:lpstr>Paper actual DEG results vs what they reported</vt:lpstr>
      <vt:lpstr>Differentially expressed genes (DEGs)</vt:lpstr>
      <vt:lpstr>Differentially expressed genes (DEGs)</vt:lpstr>
      <vt:lpstr>Differentially expressed genes (DEGs)</vt:lpstr>
      <vt:lpstr>Differentially expressed genes (DEGs)</vt:lpstr>
      <vt:lpstr>Gene Ontology Enrichment Analysis </vt:lpstr>
      <vt:lpstr> Expression Pattern Analysis of Genes Related to Environmental Information Processing</vt:lpstr>
      <vt:lpstr>Expression Pattern Analysis of Genes Related to Cellular Processes</vt:lpstr>
      <vt:lpstr>Flagellar gene down-regulation in tea reduces Agrobacterium motility</vt:lpstr>
      <vt:lpstr>Average Gene Expression  Distinct Agrobacterium Transcriptional Responses in recalcitrant tea and transformable tobacco hosts</vt:lpstr>
      <vt:lpstr>PowerPoint Presentation</vt:lpstr>
      <vt:lpstr>Important genes downregulated across days</vt:lpstr>
      <vt:lpstr>Important genes upregulated across days</vt:lpstr>
      <vt:lpstr>PCA Reveals Distinct Agrobacterium Transcriptional Responses in recalcitrant tea and transformable tobacco hosts</vt:lpstr>
      <vt:lpstr>PCA Reveals Distinct Agrobacterium Transcriptional Responses in recalcitrant tea and transformable tobacco hosts</vt:lpstr>
      <vt:lpstr>Factors (Genes and Proteins) causing recalcitrance in Tea</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Kasule, Faizo [GENGM]</dc:creator>
  <cp:lastModifiedBy>Kasule, Faizo [GENGM]</cp:lastModifiedBy>
  <cp:revision>18</cp:revision>
  <dcterms:created xsi:type="dcterms:W3CDTF">2025-03-27T16:25:07Z</dcterms:created>
  <dcterms:modified xsi:type="dcterms:W3CDTF">2025-05-09T17:37:32Z</dcterms:modified>
</cp:coreProperties>
</file>

<file path=docProps/thumbnail.jpeg>
</file>